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258" r:id="rId3"/>
    <p:sldId id="264" r:id="rId4"/>
    <p:sldId id="270" r:id="rId5"/>
    <p:sldId id="271" r:id="rId6"/>
    <p:sldId id="272" r:id="rId7"/>
    <p:sldId id="273" r:id="rId8"/>
    <p:sldId id="274" r:id="rId9"/>
    <p:sldId id="275" r:id="rId10"/>
    <p:sldId id="276" r:id="rId11"/>
    <p:sldId id="277" r:id="rId12"/>
    <p:sldId id="278" r:id="rId13"/>
    <p:sldId id="279" r:id="rId14"/>
    <p:sldId id="280" r:id="rId15"/>
    <p:sldId id="281" r:id="rId16"/>
    <p:sldId id="283" r:id="rId17"/>
    <p:sldId id="261" r:id="rId18"/>
    <p:sldId id="284"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091" autoAdjust="0"/>
  </p:normalViewPr>
  <p:slideViewPr>
    <p:cSldViewPr>
      <p:cViewPr varScale="1">
        <p:scale>
          <a:sx n="63" d="100"/>
          <a:sy n="63" d="100"/>
        </p:scale>
        <p:origin x="-648" y="-102"/>
      </p:cViewPr>
      <p:guideLst>
        <p:guide orient="horz" pos="2160"/>
        <p:guide pos="2880"/>
      </p:guideLst>
    </p:cSldViewPr>
  </p:slideViewPr>
  <p:notesTextViewPr>
    <p:cViewPr>
      <p:scale>
        <a:sx n="1" d="1"/>
        <a:sy n="1" d="1"/>
      </p:scale>
      <p:origin x="0" y="0"/>
    </p:cViewPr>
  </p:notesTextViewPr>
  <p:sorterViewPr>
    <p:cViewPr>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1E60E7-1A7B-4DF6-A978-4C8EBEA4CF68}" type="datetimeFigureOut">
              <a:rPr lang="en-GB" smtClean="0"/>
              <a:t>11/12/2016</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CB11B4-8738-4F9E-8571-98C702BA497D}" type="slidenum">
              <a:rPr lang="en-GB" smtClean="0"/>
              <a:t>‹#›</a:t>
            </a:fld>
            <a:endParaRPr lang="en-GB"/>
          </a:p>
        </p:txBody>
      </p:sp>
    </p:spTree>
    <p:extLst>
      <p:ext uri="{BB962C8B-B14F-4D97-AF65-F5344CB8AC3E}">
        <p14:creationId xmlns:p14="http://schemas.microsoft.com/office/powerpoint/2010/main" val="1947033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Age, economic status, ethnicity, gender, ideology, language,</a:t>
            </a:r>
            <a:r>
              <a:rPr lang="en-GB" baseline="0" dirty="0" smtClean="0"/>
              <a:t> politics, race, religion, social class, experience…</a:t>
            </a:r>
            <a:endParaRPr lang="en-GB" dirty="0"/>
          </a:p>
        </p:txBody>
      </p:sp>
      <p:sp>
        <p:nvSpPr>
          <p:cNvPr id="4" name="Slide Number Placeholder 3"/>
          <p:cNvSpPr>
            <a:spLocks noGrp="1"/>
          </p:cNvSpPr>
          <p:nvPr>
            <p:ph type="sldNum" sz="quarter" idx="10"/>
          </p:nvPr>
        </p:nvSpPr>
        <p:spPr/>
        <p:txBody>
          <a:bodyPr/>
          <a:lstStyle/>
          <a:p>
            <a:fld id="{CFCB11B4-8738-4F9E-8571-98C702BA497D}" type="slidenum">
              <a:rPr lang="en-GB" smtClean="0"/>
              <a:t>3</a:t>
            </a:fld>
            <a:endParaRPr lang="en-GB"/>
          </a:p>
        </p:txBody>
      </p:sp>
    </p:spTree>
    <p:extLst>
      <p:ext uri="{BB962C8B-B14F-4D97-AF65-F5344CB8AC3E}">
        <p14:creationId xmlns:p14="http://schemas.microsoft.com/office/powerpoint/2010/main" val="14819633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Pentridge</a:t>
            </a:r>
            <a:endParaRPr lang="en-GB" dirty="0"/>
          </a:p>
        </p:txBody>
      </p:sp>
      <p:sp>
        <p:nvSpPr>
          <p:cNvPr id="4" name="Slide Number Placeholder 3"/>
          <p:cNvSpPr>
            <a:spLocks noGrp="1"/>
          </p:cNvSpPr>
          <p:nvPr>
            <p:ph type="sldNum" sz="quarter" idx="10"/>
          </p:nvPr>
        </p:nvSpPr>
        <p:spPr/>
        <p:txBody>
          <a:bodyPr/>
          <a:lstStyle/>
          <a:p>
            <a:fld id="{CFCB11B4-8738-4F9E-8571-98C702BA497D}" type="slidenum">
              <a:rPr lang="en-GB" smtClean="0"/>
              <a:t>13</a:t>
            </a:fld>
            <a:endParaRPr lang="en-GB"/>
          </a:p>
        </p:txBody>
      </p:sp>
    </p:spTree>
    <p:extLst>
      <p:ext uri="{BB962C8B-B14F-4D97-AF65-F5344CB8AC3E}">
        <p14:creationId xmlns:p14="http://schemas.microsoft.com/office/powerpoint/2010/main" val="1236321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Petersfield Green,</a:t>
            </a:r>
            <a:r>
              <a:rPr lang="en-GB" baseline="0" dirty="0" smtClean="0"/>
              <a:t> </a:t>
            </a:r>
            <a:r>
              <a:rPr lang="en-GB" baseline="0" dirty="0" err="1" smtClean="0"/>
              <a:t>Tidworth</a:t>
            </a:r>
            <a:endParaRPr lang="en-GB" dirty="0"/>
          </a:p>
        </p:txBody>
      </p:sp>
      <p:sp>
        <p:nvSpPr>
          <p:cNvPr id="4" name="Slide Number Placeholder 3"/>
          <p:cNvSpPr>
            <a:spLocks noGrp="1"/>
          </p:cNvSpPr>
          <p:nvPr>
            <p:ph type="sldNum" sz="quarter" idx="10"/>
          </p:nvPr>
        </p:nvSpPr>
        <p:spPr/>
        <p:txBody>
          <a:bodyPr/>
          <a:lstStyle/>
          <a:p>
            <a:fld id="{CFCB11B4-8738-4F9E-8571-98C702BA497D}" type="slidenum">
              <a:rPr lang="en-GB" smtClean="0"/>
              <a:t>14</a:t>
            </a:fld>
            <a:endParaRPr lang="en-GB"/>
          </a:p>
        </p:txBody>
      </p:sp>
    </p:spTree>
    <p:extLst>
      <p:ext uri="{BB962C8B-B14F-4D97-AF65-F5344CB8AC3E}">
        <p14:creationId xmlns:p14="http://schemas.microsoft.com/office/powerpoint/2010/main" val="2710563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Brick Lane, Shoreditch, London</a:t>
            </a:r>
            <a:endParaRPr lang="en-GB" dirty="0"/>
          </a:p>
        </p:txBody>
      </p:sp>
      <p:sp>
        <p:nvSpPr>
          <p:cNvPr id="4" name="Slide Number Placeholder 3"/>
          <p:cNvSpPr>
            <a:spLocks noGrp="1"/>
          </p:cNvSpPr>
          <p:nvPr>
            <p:ph type="sldNum" sz="quarter" idx="10"/>
          </p:nvPr>
        </p:nvSpPr>
        <p:spPr/>
        <p:txBody>
          <a:bodyPr/>
          <a:lstStyle/>
          <a:p>
            <a:fld id="{CFCB11B4-8738-4F9E-8571-98C702BA497D}" type="slidenum">
              <a:rPr lang="en-GB" smtClean="0"/>
              <a:t>15</a:t>
            </a:fld>
            <a:endParaRPr lang="en-GB"/>
          </a:p>
        </p:txBody>
      </p:sp>
    </p:spTree>
    <p:extLst>
      <p:ext uri="{BB962C8B-B14F-4D97-AF65-F5344CB8AC3E}">
        <p14:creationId xmlns:p14="http://schemas.microsoft.com/office/powerpoint/2010/main" val="1190495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Emirates Stadium (Arsenal), North London</a:t>
            </a:r>
            <a:endParaRPr lang="en-GB" dirty="0"/>
          </a:p>
        </p:txBody>
      </p:sp>
      <p:sp>
        <p:nvSpPr>
          <p:cNvPr id="4" name="Slide Number Placeholder 3"/>
          <p:cNvSpPr>
            <a:spLocks noGrp="1"/>
          </p:cNvSpPr>
          <p:nvPr>
            <p:ph type="sldNum" sz="quarter" idx="10"/>
          </p:nvPr>
        </p:nvSpPr>
        <p:spPr/>
        <p:txBody>
          <a:bodyPr/>
          <a:lstStyle/>
          <a:p>
            <a:fld id="{CFCB11B4-8738-4F9E-8571-98C702BA497D}" type="slidenum">
              <a:rPr lang="en-GB" smtClean="0"/>
              <a:t>5</a:t>
            </a:fld>
            <a:endParaRPr lang="en-GB"/>
          </a:p>
        </p:txBody>
      </p:sp>
    </p:spTree>
    <p:extLst>
      <p:ext uri="{BB962C8B-B14F-4D97-AF65-F5344CB8AC3E}">
        <p14:creationId xmlns:p14="http://schemas.microsoft.com/office/powerpoint/2010/main" val="4068709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Aleppo, Syria, CNN</a:t>
            </a:r>
            <a:endParaRPr lang="en-GB" dirty="0"/>
          </a:p>
        </p:txBody>
      </p:sp>
      <p:sp>
        <p:nvSpPr>
          <p:cNvPr id="4" name="Slide Number Placeholder 3"/>
          <p:cNvSpPr>
            <a:spLocks noGrp="1"/>
          </p:cNvSpPr>
          <p:nvPr>
            <p:ph type="sldNum" sz="quarter" idx="10"/>
          </p:nvPr>
        </p:nvSpPr>
        <p:spPr/>
        <p:txBody>
          <a:bodyPr/>
          <a:lstStyle/>
          <a:p>
            <a:fld id="{CFCB11B4-8738-4F9E-8571-98C702BA497D}" type="slidenum">
              <a:rPr lang="en-GB" smtClean="0"/>
              <a:t>6</a:t>
            </a:fld>
            <a:endParaRPr lang="en-GB"/>
          </a:p>
        </p:txBody>
      </p:sp>
    </p:spTree>
    <p:extLst>
      <p:ext uri="{BB962C8B-B14F-4D97-AF65-F5344CB8AC3E}">
        <p14:creationId xmlns:p14="http://schemas.microsoft.com/office/powerpoint/2010/main" val="1388659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Cuba</a:t>
            </a:r>
            <a:endParaRPr lang="en-GB" dirty="0"/>
          </a:p>
        </p:txBody>
      </p:sp>
      <p:sp>
        <p:nvSpPr>
          <p:cNvPr id="4" name="Slide Number Placeholder 3"/>
          <p:cNvSpPr>
            <a:spLocks noGrp="1"/>
          </p:cNvSpPr>
          <p:nvPr>
            <p:ph type="sldNum" sz="quarter" idx="10"/>
          </p:nvPr>
        </p:nvSpPr>
        <p:spPr/>
        <p:txBody>
          <a:bodyPr/>
          <a:lstStyle/>
          <a:p>
            <a:fld id="{CFCB11B4-8738-4F9E-8571-98C702BA497D}" type="slidenum">
              <a:rPr lang="en-GB" smtClean="0"/>
              <a:t>7</a:t>
            </a:fld>
            <a:endParaRPr lang="en-GB"/>
          </a:p>
        </p:txBody>
      </p:sp>
    </p:spTree>
    <p:extLst>
      <p:ext uri="{BB962C8B-B14F-4D97-AF65-F5344CB8AC3E}">
        <p14:creationId xmlns:p14="http://schemas.microsoft.com/office/powerpoint/2010/main" val="1663472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 Peter’s Basilica,</a:t>
            </a:r>
            <a:r>
              <a:rPr lang="en-GB" baseline="0" dirty="0" smtClean="0"/>
              <a:t> Vatican City</a:t>
            </a:r>
            <a:endParaRPr lang="en-GB" dirty="0"/>
          </a:p>
        </p:txBody>
      </p:sp>
      <p:sp>
        <p:nvSpPr>
          <p:cNvPr id="4" name="Slide Number Placeholder 3"/>
          <p:cNvSpPr>
            <a:spLocks noGrp="1"/>
          </p:cNvSpPr>
          <p:nvPr>
            <p:ph type="sldNum" sz="quarter" idx="10"/>
          </p:nvPr>
        </p:nvSpPr>
        <p:spPr/>
        <p:txBody>
          <a:bodyPr/>
          <a:lstStyle/>
          <a:p>
            <a:fld id="{CFCB11B4-8738-4F9E-8571-98C702BA497D}" type="slidenum">
              <a:rPr lang="en-GB" smtClean="0"/>
              <a:t>8</a:t>
            </a:fld>
            <a:endParaRPr lang="en-GB"/>
          </a:p>
        </p:txBody>
      </p:sp>
    </p:spTree>
    <p:extLst>
      <p:ext uri="{BB962C8B-B14F-4D97-AF65-F5344CB8AC3E}">
        <p14:creationId xmlns:p14="http://schemas.microsoft.com/office/powerpoint/2010/main" val="3324720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Bernauer</a:t>
            </a:r>
            <a:r>
              <a:rPr lang="en-GB" baseline="0" dirty="0" smtClean="0"/>
              <a:t> </a:t>
            </a:r>
            <a:r>
              <a:rPr lang="en-GB" baseline="0" dirty="0" err="1" smtClean="0"/>
              <a:t>Strasse</a:t>
            </a:r>
            <a:r>
              <a:rPr lang="en-GB" baseline="0" dirty="0" smtClean="0"/>
              <a:t>, Berlin – Feb 2015 – my photo</a:t>
            </a:r>
            <a:endParaRPr lang="en-GB" dirty="0"/>
          </a:p>
        </p:txBody>
      </p:sp>
      <p:sp>
        <p:nvSpPr>
          <p:cNvPr id="4" name="Slide Number Placeholder 3"/>
          <p:cNvSpPr>
            <a:spLocks noGrp="1"/>
          </p:cNvSpPr>
          <p:nvPr>
            <p:ph type="sldNum" sz="quarter" idx="10"/>
          </p:nvPr>
        </p:nvSpPr>
        <p:spPr/>
        <p:txBody>
          <a:bodyPr/>
          <a:lstStyle/>
          <a:p>
            <a:fld id="{CFCB11B4-8738-4F9E-8571-98C702BA497D}" type="slidenum">
              <a:rPr lang="en-GB" smtClean="0"/>
              <a:t>9</a:t>
            </a:fld>
            <a:endParaRPr lang="en-GB"/>
          </a:p>
        </p:txBody>
      </p:sp>
    </p:spTree>
    <p:extLst>
      <p:ext uri="{BB962C8B-B14F-4D97-AF65-F5344CB8AC3E}">
        <p14:creationId xmlns:p14="http://schemas.microsoft.com/office/powerpoint/2010/main" val="1105755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Between </a:t>
            </a:r>
            <a:r>
              <a:rPr lang="en-GB" dirty="0" err="1" smtClean="0"/>
              <a:t>Porthgain</a:t>
            </a:r>
            <a:r>
              <a:rPr lang="en-GB" dirty="0" smtClean="0"/>
              <a:t> and </a:t>
            </a:r>
            <a:r>
              <a:rPr lang="en-GB" dirty="0" err="1" smtClean="0"/>
              <a:t>Abercastle</a:t>
            </a:r>
            <a:r>
              <a:rPr lang="en-GB" dirty="0" smtClean="0"/>
              <a:t> in Pembrokeshire – July 2016 - my</a:t>
            </a:r>
            <a:r>
              <a:rPr lang="en-GB" baseline="0" dirty="0" smtClean="0"/>
              <a:t> photo</a:t>
            </a:r>
            <a:endParaRPr lang="en-GB" dirty="0"/>
          </a:p>
        </p:txBody>
      </p:sp>
      <p:sp>
        <p:nvSpPr>
          <p:cNvPr id="4" name="Slide Number Placeholder 3"/>
          <p:cNvSpPr>
            <a:spLocks noGrp="1"/>
          </p:cNvSpPr>
          <p:nvPr>
            <p:ph type="sldNum" sz="quarter" idx="10"/>
          </p:nvPr>
        </p:nvSpPr>
        <p:spPr/>
        <p:txBody>
          <a:bodyPr/>
          <a:lstStyle/>
          <a:p>
            <a:fld id="{CFCB11B4-8738-4F9E-8571-98C702BA497D}" type="slidenum">
              <a:rPr lang="en-GB" smtClean="0"/>
              <a:t>10</a:t>
            </a:fld>
            <a:endParaRPr lang="en-GB"/>
          </a:p>
        </p:txBody>
      </p:sp>
    </p:spTree>
    <p:extLst>
      <p:ext uri="{BB962C8B-B14F-4D97-AF65-F5344CB8AC3E}">
        <p14:creationId xmlns:p14="http://schemas.microsoft.com/office/powerpoint/2010/main" val="2031588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Ayada</a:t>
            </a:r>
            <a:r>
              <a:rPr lang="en-GB" dirty="0" smtClean="0"/>
              <a:t> Luxury</a:t>
            </a:r>
            <a:r>
              <a:rPr lang="en-GB" baseline="0" dirty="0" smtClean="0"/>
              <a:t> Resort, </a:t>
            </a:r>
            <a:r>
              <a:rPr lang="en-GB" baseline="0" dirty="0" err="1" smtClean="0"/>
              <a:t>Maguhdhuvaa</a:t>
            </a:r>
            <a:r>
              <a:rPr lang="en-GB" baseline="0" dirty="0" smtClean="0"/>
              <a:t> Atoll, Maldives</a:t>
            </a:r>
            <a:endParaRPr lang="en-GB" dirty="0"/>
          </a:p>
        </p:txBody>
      </p:sp>
      <p:sp>
        <p:nvSpPr>
          <p:cNvPr id="4" name="Slide Number Placeholder 3"/>
          <p:cNvSpPr>
            <a:spLocks noGrp="1"/>
          </p:cNvSpPr>
          <p:nvPr>
            <p:ph type="sldNum" sz="quarter" idx="10"/>
          </p:nvPr>
        </p:nvSpPr>
        <p:spPr/>
        <p:txBody>
          <a:bodyPr/>
          <a:lstStyle/>
          <a:p>
            <a:fld id="{CFCB11B4-8738-4F9E-8571-98C702BA497D}" type="slidenum">
              <a:rPr lang="en-GB" smtClean="0"/>
              <a:t>11</a:t>
            </a:fld>
            <a:endParaRPr lang="en-GB"/>
          </a:p>
        </p:txBody>
      </p:sp>
    </p:spTree>
    <p:extLst>
      <p:ext uri="{BB962C8B-B14F-4D97-AF65-F5344CB8AC3E}">
        <p14:creationId xmlns:p14="http://schemas.microsoft.com/office/powerpoint/2010/main" val="1249972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Heysham</a:t>
            </a:r>
            <a:r>
              <a:rPr lang="en-GB" dirty="0" smtClean="0"/>
              <a:t> Head </a:t>
            </a:r>
            <a:r>
              <a:rPr lang="en-GB" baseline="0" dirty="0" smtClean="0"/>
              <a:t>– Sept 2012 – my photo</a:t>
            </a:r>
            <a:endParaRPr lang="en-GB" dirty="0"/>
          </a:p>
        </p:txBody>
      </p:sp>
      <p:sp>
        <p:nvSpPr>
          <p:cNvPr id="4" name="Slide Number Placeholder 3"/>
          <p:cNvSpPr>
            <a:spLocks noGrp="1"/>
          </p:cNvSpPr>
          <p:nvPr>
            <p:ph type="sldNum" sz="quarter" idx="10"/>
          </p:nvPr>
        </p:nvSpPr>
        <p:spPr/>
        <p:txBody>
          <a:bodyPr/>
          <a:lstStyle/>
          <a:p>
            <a:fld id="{CFCB11B4-8738-4F9E-8571-98C702BA497D}" type="slidenum">
              <a:rPr lang="en-GB" smtClean="0"/>
              <a:t>12</a:t>
            </a:fld>
            <a:endParaRPr lang="en-GB"/>
          </a:p>
        </p:txBody>
      </p:sp>
    </p:spTree>
    <p:extLst>
      <p:ext uri="{BB962C8B-B14F-4D97-AF65-F5344CB8AC3E}">
        <p14:creationId xmlns:p14="http://schemas.microsoft.com/office/powerpoint/2010/main" val="2594897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DEEE479-B032-4484-BB2A-60D1C2D35D89}" type="datetimeFigureOut">
              <a:rPr lang="en-GB" smtClean="0"/>
              <a:t>11/12/2016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B187E29-4168-4B28-B6C4-3D78F4F29CCB}" type="slidenum">
              <a:rPr lang="en-GB" smtClean="0"/>
              <a:t>‹#›</a:t>
            </a:fld>
            <a:endParaRPr lang="en-GB"/>
          </a:p>
        </p:txBody>
      </p:sp>
    </p:spTree>
    <p:extLst>
      <p:ext uri="{BB962C8B-B14F-4D97-AF65-F5344CB8AC3E}">
        <p14:creationId xmlns:p14="http://schemas.microsoft.com/office/powerpoint/2010/main" val="3438211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DEEE479-B032-4484-BB2A-60D1C2D35D89}" type="datetimeFigureOut">
              <a:rPr lang="en-GB" smtClean="0"/>
              <a:t>11/12/2016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B187E29-4168-4B28-B6C4-3D78F4F29CCB}" type="slidenum">
              <a:rPr lang="en-GB" smtClean="0"/>
              <a:t>‹#›</a:t>
            </a:fld>
            <a:endParaRPr lang="en-GB"/>
          </a:p>
        </p:txBody>
      </p:sp>
    </p:spTree>
    <p:extLst>
      <p:ext uri="{BB962C8B-B14F-4D97-AF65-F5344CB8AC3E}">
        <p14:creationId xmlns:p14="http://schemas.microsoft.com/office/powerpoint/2010/main" val="193865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DEEE479-B032-4484-BB2A-60D1C2D35D89}" type="datetimeFigureOut">
              <a:rPr lang="en-GB" smtClean="0"/>
              <a:t>11/12/2016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B187E29-4168-4B28-B6C4-3D78F4F29CCB}" type="slidenum">
              <a:rPr lang="en-GB" smtClean="0"/>
              <a:t>‹#›</a:t>
            </a:fld>
            <a:endParaRPr lang="en-GB"/>
          </a:p>
        </p:txBody>
      </p:sp>
    </p:spTree>
    <p:extLst>
      <p:ext uri="{BB962C8B-B14F-4D97-AF65-F5344CB8AC3E}">
        <p14:creationId xmlns:p14="http://schemas.microsoft.com/office/powerpoint/2010/main" val="1085029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DEEE479-B032-4484-BB2A-60D1C2D35D89}" type="datetimeFigureOut">
              <a:rPr lang="en-GB" smtClean="0"/>
              <a:t>11/12/2016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B187E29-4168-4B28-B6C4-3D78F4F29CCB}" type="slidenum">
              <a:rPr lang="en-GB" smtClean="0"/>
              <a:t>‹#›</a:t>
            </a:fld>
            <a:endParaRPr lang="en-GB"/>
          </a:p>
        </p:txBody>
      </p:sp>
    </p:spTree>
    <p:extLst>
      <p:ext uri="{BB962C8B-B14F-4D97-AF65-F5344CB8AC3E}">
        <p14:creationId xmlns:p14="http://schemas.microsoft.com/office/powerpoint/2010/main" val="2205383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DEEE479-B032-4484-BB2A-60D1C2D35D89}" type="datetimeFigureOut">
              <a:rPr lang="en-GB" smtClean="0"/>
              <a:t>11/12/2016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B187E29-4168-4B28-B6C4-3D78F4F29CCB}" type="slidenum">
              <a:rPr lang="en-GB" smtClean="0"/>
              <a:t>‹#›</a:t>
            </a:fld>
            <a:endParaRPr lang="en-GB"/>
          </a:p>
        </p:txBody>
      </p:sp>
    </p:spTree>
    <p:extLst>
      <p:ext uri="{BB962C8B-B14F-4D97-AF65-F5344CB8AC3E}">
        <p14:creationId xmlns:p14="http://schemas.microsoft.com/office/powerpoint/2010/main" val="1701334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DEEE479-B032-4484-BB2A-60D1C2D35D89}" type="datetimeFigureOut">
              <a:rPr lang="en-GB" smtClean="0"/>
              <a:t>11/12/2016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B187E29-4168-4B28-B6C4-3D78F4F29CCB}" type="slidenum">
              <a:rPr lang="en-GB" smtClean="0"/>
              <a:t>‹#›</a:t>
            </a:fld>
            <a:endParaRPr lang="en-GB"/>
          </a:p>
        </p:txBody>
      </p:sp>
    </p:spTree>
    <p:extLst>
      <p:ext uri="{BB962C8B-B14F-4D97-AF65-F5344CB8AC3E}">
        <p14:creationId xmlns:p14="http://schemas.microsoft.com/office/powerpoint/2010/main" val="1329836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DEEE479-B032-4484-BB2A-60D1C2D35D89}" type="datetimeFigureOut">
              <a:rPr lang="en-GB" smtClean="0"/>
              <a:t>11/12/2016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B187E29-4168-4B28-B6C4-3D78F4F29CCB}" type="slidenum">
              <a:rPr lang="en-GB" smtClean="0"/>
              <a:t>‹#›</a:t>
            </a:fld>
            <a:endParaRPr lang="en-GB"/>
          </a:p>
        </p:txBody>
      </p:sp>
    </p:spTree>
    <p:extLst>
      <p:ext uri="{BB962C8B-B14F-4D97-AF65-F5344CB8AC3E}">
        <p14:creationId xmlns:p14="http://schemas.microsoft.com/office/powerpoint/2010/main" val="1331284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DEEE479-B032-4484-BB2A-60D1C2D35D89}" type="datetimeFigureOut">
              <a:rPr lang="en-GB" smtClean="0"/>
              <a:t>11/12/2016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B187E29-4168-4B28-B6C4-3D78F4F29CCB}" type="slidenum">
              <a:rPr lang="en-GB" smtClean="0"/>
              <a:t>‹#›</a:t>
            </a:fld>
            <a:endParaRPr lang="en-GB"/>
          </a:p>
        </p:txBody>
      </p:sp>
    </p:spTree>
    <p:extLst>
      <p:ext uri="{BB962C8B-B14F-4D97-AF65-F5344CB8AC3E}">
        <p14:creationId xmlns:p14="http://schemas.microsoft.com/office/powerpoint/2010/main" val="1898682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EEE479-B032-4484-BB2A-60D1C2D35D89}" type="datetimeFigureOut">
              <a:rPr lang="en-GB" smtClean="0"/>
              <a:t>11/12/2016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B187E29-4168-4B28-B6C4-3D78F4F29CCB}" type="slidenum">
              <a:rPr lang="en-GB" smtClean="0"/>
              <a:t>‹#›</a:t>
            </a:fld>
            <a:endParaRPr lang="en-GB"/>
          </a:p>
        </p:txBody>
      </p:sp>
    </p:spTree>
    <p:extLst>
      <p:ext uri="{BB962C8B-B14F-4D97-AF65-F5344CB8AC3E}">
        <p14:creationId xmlns:p14="http://schemas.microsoft.com/office/powerpoint/2010/main" val="1446818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EEE479-B032-4484-BB2A-60D1C2D35D89}" type="datetimeFigureOut">
              <a:rPr lang="en-GB" smtClean="0"/>
              <a:t>11/12/2016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B187E29-4168-4B28-B6C4-3D78F4F29CCB}" type="slidenum">
              <a:rPr lang="en-GB" smtClean="0"/>
              <a:t>‹#›</a:t>
            </a:fld>
            <a:endParaRPr lang="en-GB"/>
          </a:p>
        </p:txBody>
      </p:sp>
    </p:spTree>
    <p:extLst>
      <p:ext uri="{BB962C8B-B14F-4D97-AF65-F5344CB8AC3E}">
        <p14:creationId xmlns:p14="http://schemas.microsoft.com/office/powerpoint/2010/main" val="4198595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EEE479-B032-4484-BB2A-60D1C2D35D89}" type="datetimeFigureOut">
              <a:rPr lang="en-GB" smtClean="0"/>
              <a:t>11/12/2016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B187E29-4168-4B28-B6C4-3D78F4F29CCB}" type="slidenum">
              <a:rPr lang="en-GB" smtClean="0"/>
              <a:t>‹#›</a:t>
            </a:fld>
            <a:endParaRPr lang="en-GB"/>
          </a:p>
        </p:txBody>
      </p:sp>
    </p:spTree>
    <p:extLst>
      <p:ext uri="{BB962C8B-B14F-4D97-AF65-F5344CB8AC3E}">
        <p14:creationId xmlns:p14="http://schemas.microsoft.com/office/powerpoint/2010/main" val="3657657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EEE479-B032-4484-BB2A-60D1C2D35D89}" type="datetimeFigureOut">
              <a:rPr lang="en-GB" smtClean="0"/>
              <a:t>11/12/2016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187E29-4168-4B28-B6C4-3D78F4F29CCB}" type="slidenum">
              <a:rPr lang="en-GB" smtClean="0"/>
              <a:t>‹#›</a:t>
            </a:fld>
            <a:endParaRPr lang="en-GB"/>
          </a:p>
        </p:txBody>
      </p:sp>
    </p:spTree>
    <p:extLst>
      <p:ext uri="{BB962C8B-B14F-4D97-AF65-F5344CB8AC3E}">
        <p14:creationId xmlns:p14="http://schemas.microsoft.com/office/powerpoint/2010/main" val="17209425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7524" y="1978457"/>
            <a:ext cx="8568952" cy="1200329"/>
          </a:xfrm>
        </p:spPr>
        <p:txBody>
          <a:bodyPr>
            <a:spAutoFit/>
          </a:bodyPr>
          <a:lstStyle/>
          <a:p>
            <a:r>
              <a:rPr lang="en-GB" sz="7200" b="1" dirty="0" smtClean="0"/>
              <a:t>Changing Places</a:t>
            </a:r>
            <a:endParaRPr lang="en-GB" sz="7200" b="1" dirty="0"/>
          </a:p>
        </p:txBody>
      </p:sp>
      <p:sp>
        <p:nvSpPr>
          <p:cNvPr id="3" name="Subtitle 2"/>
          <p:cNvSpPr>
            <a:spLocks noGrp="1"/>
          </p:cNvSpPr>
          <p:nvPr>
            <p:ph type="subTitle" idx="1"/>
          </p:nvPr>
        </p:nvSpPr>
        <p:spPr>
          <a:xfrm>
            <a:off x="575934" y="4038600"/>
            <a:ext cx="7992132" cy="1600199"/>
          </a:xfrm>
        </p:spPr>
        <p:txBody>
          <a:bodyPr>
            <a:normAutofit/>
          </a:bodyPr>
          <a:lstStyle/>
          <a:p>
            <a:r>
              <a:rPr lang="en-GB" sz="4800" dirty="0" smtClean="0"/>
              <a:t>Meaning and representation</a:t>
            </a:r>
            <a:endParaRPr lang="en-GB" sz="4800" dirty="0"/>
          </a:p>
        </p:txBody>
      </p:sp>
    </p:spTree>
    <p:extLst>
      <p:ext uri="{BB962C8B-B14F-4D97-AF65-F5344CB8AC3E}">
        <p14:creationId xmlns:p14="http://schemas.microsoft.com/office/powerpoint/2010/main" val="42667620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404" y="260647"/>
            <a:ext cx="8373193" cy="547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74591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228" y="594111"/>
            <a:ext cx="7917544" cy="5283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80492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0194" y="144463"/>
            <a:ext cx="8583612" cy="6437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2039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894" y="548680"/>
            <a:ext cx="8634213" cy="5760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3331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764" y="242646"/>
            <a:ext cx="7296472" cy="5472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65419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785" y="256339"/>
            <a:ext cx="8460431" cy="6345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90101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408" y="144000"/>
            <a:ext cx="8927184" cy="769441"/>
          </a:xfrm>
        </p:spPr>
        <p:txBody>
          <a:bodyPr vert="horz" wrap="square" lIns="91440" tIns="45720" rIns="91440" bIns="45720" rtlCol="0" anchor="ctr">
            <a:spAutoFit/>
          </a:bodyPr>
          <a:lstStyle/>
          <a:p>
            <a:r>
              <a:rPr lang="en-GB" b="1" dirty="0"/>
              <a:t>How are places represented?</a:t>
            </a:r>
          </a:p>
        </p:txBody>
      </p:sp>
      <p:sp>
        <p:nvSpPr>
          <p:cNvPr id="3" name="Rectangle 2"/>
          <p:cNvSpPr/>
          <p:nvPr/>
        </p:nvSpPr>
        <p:spPr>
          <a:xfrm>
            <a:off x="179109" y="3061409"/>
            <a:ext cx="8785782" cy="1092607"/>
          </a:xfrm>
          <a:prstGeom prst="rect">
            <a:avLst/>
          </a:prstGeom>
        </p:spPr>
        <p:txBody>
          <a:bodyPr wrap="square">
            <a:spAutoFit/>
          </a:bodyPr>
          <a:lstStyle/>
          <a:p>
            <a:pPr>
              <a:spcAft>
                <a:spcPts val="600"/>
              </a:spcAft>
            </a:pPr>
            <a:r>
              <a:rPr lang="en-GB" sz="2000" dirty="0" smtClean="0">
                <a:solidFill>
                  <a:prstClr val="black"/>
                </a:solidFill>
              </a:rPr>
              <a:t>List some of the different ways in which places, such as Salisbury, can be portrayed.</a:t>
            </a:r>
          </a:p>
          <a:p>
            <a:pPr>
              <a:spcAft>
                <a:spcPts val="600"/>
              </a:spcAft>
            </a:pPr>
            <a:r>
              <a:rPr lang="en-GB" sz="2000" dirty="0" smtClean="0">
                <a:solidFill>
                  <a:prstClr val="black"/>
                </a:solidFill>
              </a:rPr>
              <a:t>What factors might encourage people to have (a) positive or (b) negative views about a place?</a:t>
            </a:r>
          </a:p>
        </p:txBody>
      </p:sp>
      <p:sp>
        <p:nvSpPr>
          <p:cNvPr id="4" name="Rectangle 3"/>
          <p:cNvSpPr/>
          <p:nvPr/>
        </p:nvSpPr>
        <p:spPr>
          <a:xfrm>
            <a:off x="179109" y="1075352"/>
            <a:ext cx="8785782" cy="1708160"/>
          </a:xfrm>
          <a:prstGeom prst="rect">
            <a:avLst/>
          </a:prstGeom>
        </p:spPr>
        <p:txBody>
          <a:bodyPr wrap="square">
            <a:spAutoFit/>
          </a:bodyPr>
          <a:lstStyle/>
          <a:p>
            <a:pPr lvl="0">
              <a:spcAft>
                <a:spcPts val="600"/>
              </a:spcAft>
            </a:pPr>
            <a:r>
              <a:rPr lang="en-GB" sz="2000" i="1" dirty="0">
                <a:solidFill>
                  <a:prstClr val="black"/>
                </a:solidFill>
              </a:rPr>
              <a:t>Places are represented in a variety of different forms including advertising and promotional material through different media and publications, for example Birmingham Grand Central</a:t>
            </a:r>
          </a:p>
          <a:p>
            <a:pPr lvl="0">
              <a:spcAft>
                <a:spcPts val="600"/>
              </a:spcAft>
            </a:pPr>
            <a:r>
              <a:rPr lang="en-GB" sz="2000" i="1" dirty="0">
                <a:solidFill>
                  <a:prstClr val="black"/>
                </a:solidFill>
              </a:rPr>
              <a:t>Contrasting images portrayed by and between the formal statistical, media and popular images of places</a:t>
            </a:r>
          </a:p>
        </p:txBody>
      </p:sp>
    </p:spTree>
    <p:extLst>
      <p:ext uri="{BB962C8B-B14F-4D97-AF65-F5344CB8AC3E}">
        <p14:creationId xmlns:p14="http://schemas.microsoft.com/office/powerpoint/2010/main" val="27114997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04" y="108000"/>
            <a:ext cx="9035592" cy="769441"/>
          </a:xfrm>
        </p:spPr>
        <p:txBody>
          <a:bodyPr wrap="square">
            <a:spAutoFit/>
          </a:bodyPr>
          <a:lstStyle/>
          <a:p>
            <a:r>
              <a:rPr lang="en-GB" b="1" dirty="0" smtClean="0"/>
              <a:t>How is Salisbury represented?</a:t>
            </a:r>
            <a:endParaRPr lang="en-GB"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00" y="1844824"/>
            <a:ext cx="9108000" cy="1286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0" y="3284984"/>
            <a:ext cx="9126000" cy="1708160"/>
          </a:xfrm>
          <a:prstGeom prst="rect">
            <a:avLst/>
          </a:prstGeom>
        </p:spPr>
        <p:txBody>
          <a:bodyPr wrap="square">
            <a:spAutoFit/>
          </a:bodyPr>
          <a:lstStyle/>
          <a:p>
            <a:pPr>
              <a:spcAft>
                <a:spcPts val="600"/>
              </a:spcAft>
            </a:pPr>
            <a:r>
              <a:rPr lang="en-GB" sz="2000" dirty="0" smtClean="0">
                <a:solidFill>
                  <a:prstClr val="black"/>
                </a:solidFill>
              </a:rPr>
              <a:t>How is this different from your view?   Suggest reasons for your answers.</a:t>
            </a:r>
          </a:p>
          <a:p>
            <a:pPr>
              <a:spcAft>
                <a:spcPts val="600"/>
              </a:spcAft>
            </a:pPr>
            <a:r>
              <a:rPr lang="en-GB" sz="2000" dirty="0" smtClean="0">
                <a:solidFill>
                  <a:prstClr val="black"/>
                </a:solidFill>
              </a:rPr>
              <a:t>Find other ways in which Salisbury is presented (you may already have some!).  Are any of them negative?  [Does Salisbury feature as either a </a:t>
            </a:r>
            <a:r>
              <a:rPr lang="en-GB" sz="2000" i="1" dirty="0" smtClean="0">
                <a:solidFill>
                  <a:prstClr val="black"/>
                </a:solidFill>
              </a:rPr>
              <a:t>Crap Town </a:t>
            </a:r>
            <a:r>
              <a:rPr lang="en-GB" sz="2000" dirty="0" smtClean="0">
                <a:solidFill>
                  <a:prstClr val="black"/>
                </a:solidFill>
              </a:rPr>
              <a:t>or  </a:t>
            </a:r>
            <a:r>
              <a:rPr lang="en-GB" sz="2000" i="1" dirty="0" smtClean="0">
                <a:solidFill>
                  <a:prstClr val="black"/>
                </a:solidFill>
              </a:rPr>
              <a:t>Clone Town</a:t>
            </a:r>
            <a:r>
              <a:rPr lang="en-GB" sz="2000" dirty="0" smtClean="0">
                <a:solidFill>
                  <a:prstClr val="black"/>
                </a:solidFill>
              </a:rPr>
              <a:t>, for instance?  Do you think it should</a:t>
            </a:r>
            <a:r>
              <a:rPr lang="en-GB" sz="2000" smtClean="0">
                <a:solidFill>
                  <a:prstClr val="black"/>
                </a:solidFill>
              </a:rPr>
              <a:t>?] </a:t>
            </a:r>
            <a:r>
              <a:rPr lang="en-GB" sz="2000">
                <a:solidFill>
                  <a:prstClr val="black"/>
                </a:solidFill>
              </a:rPr>
              <a:t>How do these give different impressions about Salisbury</a:t>
            </a:r>
            <a:r>
              <a:rPr lang="en-GB" sz="2000">
                <a:solidFill>
                  <a:prstClr val="black"/>
                </a:solidFill>
              </a:rPr>
              <a:t>? </a:t>
            </a:r>
            <a:r>
              <a:rPr lang="en-GB" sz="2000" smtClean="0">
                <a:solidFill>
                  <a:prstClr val="black"/>
                </a:solidFill>
              </a:rPr>
              <a:t> Think </a:t>
            </a:r>
            <a:r>
              <a:rPr lang="en-GB" sz="2000" dirty="0" smtClean="0">
                <a:solidFill>
                  <a:prstClr val="black"/>
                </a:solidFill>
              </a:rPr>
              <a:t>about the reasons for your findings.</a:t>
            </a:r>
          </a:p>
        </p:txBody>
      </p:sp>
      <p:sp>
        <p:nvSpPr>
          <p:cNvPr id="6" name="Rectangle 5"/>
          <p:cNvSpPr/>
          <p:nvPr/>
        </p:nvSpPr>
        <p:spPr>
          <a:xfrm>
            <a:off x="0" y="1012666"/>
            <a:ext cx="8785782" cy="784830"/>
          </a:xfrm>
          <a:prstGeom prst="rect">
            <a:avLst/>
          </a:prstGeom>
        </p:spPr>
        <p:txBody>
          <a:bodyPr wrap="square">
            <a:spAutoFit/>
          </a:bodyPr>
          <a:lstStyle/>
          <a:p>
            <a:pPr>
              <a:spcAft>
                <a:spcPts val="600"/>
              </a:spcAft>
            </a:pPr>
            <a:r>
              <a:rPr lang="en-GB" sz="2000" dirty="0" smtClean="0">
                <a:solidFill>
                  <a:prstClr val="black"/>
                </a:solidFill>
              </a:rPr>
              <a:t>How would you describe Salisbury?</a:t>
            </a:r>
          </a:p>
          <a:p>
            <a:pPr>
              <a:spcAft>
                <a:spcPts val="600"/>
              </a:spcAft>
            </a:pPr>
            <a:r>
              <a:rPr lang="en-GB" sz="2000" dirty="0" smtClean="0">
                <a:solidFill>
                  <a:prstClr val="black"/>
                </a:solidFill>
              </a:rPr>
              <a:t>Below is the Lonely Planet’s online description:</a:t>
            </a:r>
          </a:p>
        </p:txBody>
      </p:sp>
      <p:sp>
        <p:nvSpPr>
          <p:cNvPr id="7" name="Rectangle 6"/>
          <p:cNvSpPr/>
          <p:nvPr/>
        </p:nvSpPr>
        <p:spPr>
          <a:xfrm>
            <a:off x="18690" y="5142681"/>
            <a:ext cx="9107310" cy="1015663"/>
          </a:xfrm>
          <a:prstGeom prst="rect">
            <a:avLst/>
          </a:prstGeom>
        </p:spPr>
        <p:txBody>
          <a:bodyPr wrap="square">
            <a:spAutoFit/>
          </a:bodyPr>
          <a:lstStyle/>
          <a:p>
            <a:pPr>
              <a:spcAft>
                <a:spcPts val="600"/>
              </a:spcAft>
            </a:pPr>
            <a:r>
              <a:rPr lang="en-GB" sz="2000" dirty="0" smtClean="0">
                <a:solidFill>
                  <a:prstClr val="black"/>
                </a:solidFill>
              </a:rPr>
              <a:t>How is your ‘home’ place represented?  How is it given meaning?  How do different people view and engage with it?  What influences the meaning they have given to this place?</a:t>
            </a:r>
          </a:p>
        </p:txBody>
      </p:sp>
    </p:spTree>
    <p:extLst>
      <p:ext uri="{BB962C8B-B14F-4D97-AF65-F5344CB8AC3E}">
        <p14:creationId xmlns:p14="http://schemas.microsoft.com/office/powerpoint/2010/main" val="9151843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408" y="205555"/>
            <a:ext cx="8927184" cy="646331"/>
          </a:xfrm>
        </p:spPr>
        <p:txBody>
          <a:bodyPr vert="horz" wrap="square" lIns="91440" tIns="45720" rIns="91440" bIns="45720" rtlCol="0" anchor="ctr">
            <a:spAutoFit/>
          </a:bodyPr>
          <a:lstStyle/>
          <a:p>
            <a:r>
              <a:rPr lang="en-GB" sz="3600" b="1" dirty="0"/>
              <a:t>How </a:t>
            </a:r>
            <a:r>
              <a:rPr lang="en-GB" sz="3600" b="1" dirty="0" smtClean="0"/>
              <a:t>place meanings affect people and places</a:t>
            </a:r>
            <a:endParaRPr lang="en-GB" sz="3600" b="1" dirty="0"/>
          </a:p>
        </p:txBody>
      </p:sp>
      <p:sp>
        <p:nvSpPr>
          <p:cNvPr id="3" name="Rectangle 2"/>
          <p:cNvSpPr/>
          <p:nvPr/>
        </p:nvSpPr>
        <p:spPr>
          <a:xfrm>
            <a:off x="0" y="2780928"/>
            <a:ext cx="9144000" cy="3323987"/>
          </a:xfrm>
          <a:prstGeom prst="rect">
            <a:avLst/>
          </a:prstGeom>
        </p:spPr>
        <p:txBody>
          <a:bodyPr wrap="square">
            <a:spAutoFit/>
          </a:bodyPr>
          <a:lstStyle/>
          <a:p>
            <a:pPr>
              <a:spcAft>
                <a:spcPts val="600"/>
              </a:spcAft>
            </a:pPr>
            <a:r>
              <a:rPr lang="en-GB" sz="2000" dirty="0" smtClean="0">
                <a:solidFill>
                  <a:prstClr val="black"/>
                </a:solidFill>
              </a:rPr>
              <a:t>Research the redevelopment/refurbishment of Salisbury’s Market Square.  Find examples of the different meanings people gave to this place.  How did these attachments affect their views… and the final outcome?  How does the refurbishment encompass both continuity </a:t>
            </a:r>
            <a:r>
              <a:rPr lang="en-GB" sz="2000" u="sng" dirty="0" smtClean="0">
                <a:solidFill>
                  <a:prstClr val="black"/>
                </a:solidFill>
              </a:rPr>
              <a:t>and</a:t>
            </a:r>
            <a:r>
              <a:rPr lang="en-GB" sz="2000" dirty="0" smtClean="0">
                <a:solidFill>
                  <a:prstClr val="black"/>
                </a:solidFill>
              </a:rPr>
              <a:t> change?   How do you think the refurbishment has affected people’s lives (how could you find out?)  Explain how it has affected you.</a:t>
            </a:r>
          </a:p>
          <a:p>
            <a:pPr>
              <a:spcAft>
                <a:spcPts val="600"/>
              </a:spcAft>
            </a:pPr>
            <a:r>
              <a:rPr lang="en-GB" sz="2000" dirty="0" smtClean="0">
                <a:solidFill>
                  <a:prstClr val="black"/>
                </a:solidFill>
              </a:rPr>
              <a:t>Use </a:t>
            </a:r>
            <a:r>
              <a:rPr lang="en-GB" sz="2000" dirty="0">
                <a:solidFill>
                  <a:prstClr val="black"/>
                </a:solidFill>
              </a:rPr>
              <a:t>your </a:t>
            </a:r>
            <a:r>
              <a:rPr lang="en-GB" sz="2000" dirty="0" smtClean="0">
                <a:solidFill>
                  <a:prstClr val="black"/>
                </a:solidFill>
              </a:rPr>
              <a:t>findings to write an essay: </a:t>
            </a:r>
            <a:r>
              <a:rPr lang="en-GB" sz="2000" i="1" u="sng" dirty="0" smtClean="0">
                <a:solidFill>
                  <a:prstClr val="black"/>
                </a:solidFill>
              </a:rPr>
              <a:t>How place meanings affect people and places</a:t>
            </a:r>
          </a:p>
          <a:p>
            <a:pPr>
              <a:spcAft>
                <a:spcPts val="600"/>
              </a:spcAft>
            </a:pPr>
            <a:r>
              <a:rPr lang="en-GB" sz="2000" dirty="0" smtClean="0">
                <a:solidFill>
                  <a:prstClr val="black"/>
                </a:solidFill>
              </a:rPr>
              <a:t>It should be between 500-1000 words and must have specific supporting evidence.  Sources of information must </a:t>
            </a:r>
            <a:r>
              <a:rPr lang="en-GB" sz="2000" dirty="0">
                <a:solidFill>
                  <a:prstClr val="black"/>
                </a:solidFill>
              </a:rPr>
              <a:t>be listed at the </a:t>
            </a:r>
            <a:r>
              <a:rPr lang="en-GB" sz="2000" dirty="0" smtClean="0">
                <a:solidFill>
                  <a:prstClr val="black"/>
                </a:solidFill>
              </a:rPr>
              <a:t>end.  Your answer must demonstrate “your </a:t>
            </a:r>
            <a:r>
              <a:rPr lang="en-GB" sz="2000" dirty="0">
                <a:solidFill>
                  <a:prstClr val="black"/>
                </a:solidFill>
              </a:rPr>
              <a:t>ability to develop a sustained line of reasoning which is coherent, relevant, substantiated and logically </a:t>
            </a:r>
            <a:r>
              <a:rPr lang="en-GB" sz="2000" dirty="0" smtClean="0">
                <a:solidFill>
                  <a:prstClr val="black"/>
                </a:solidFill>
              </a:rPr>
              <a:t>structured”.</a:t>
            </a:r>
          </a:p>
        </p:txBody>
      </p:sp>
      <p:sp>
        <p:nvSpPr>
          <p:cNvPr id="4" name="Rectangle 3"/>
          <p:cNvSpPr/>
          <p:nvPr/>
        </p:nvSpPr>
        <p:spPr>
          <a:xfrm>
            <a:off x="0" y="1075352"/>
            <a:ext cx="9144000" cy="1400383"/>
          </a:xfrm>
          <a:prstGeom prst="rect">
            <a:avLst/>
          </a:prstGeom>
        </p:spPr>
        <p:txBody>
          <a:bodyPr wrap="square">
            <a:spAutoFit/>
          </a:bodyPr>
          <a:lstStyle/>
          <a:p>
            <a:pPr lvl="0">
              <a:spcAft>
                <a:spcPts val="600"/>
              </a:spcAft>
            </a:pPr>
            <a:r>
              <a:rPr lang="en-GB" sz="2000" i="1" dirty="0">
                <a:solidFill>
                  <a:prstClr val="black"/>
                </a:solidFill>
              </a:rPr>
              <a:t>The way in which place meanings have an effect on continuity and change in the nature of places </a:t>
            </a:r>
          </a:p>
          <a:p>
            <a:pPr lvl="0">
              <a:spcAft>
                <a:spcPts val="600"/>
              </a:spcAft>
            </a:pPr>
            <a:r>
              <a:rPr lang="en-GB" sz="2000" i="1" dirty="0">
                <a:solidFill>
                  <a:prstClr val="black"/>
                </a:solidFill>
              </a:rPr>
              <a:t>The way in which these meanings and attachments affect learners own lives and the lives of others</a:t>
            </a:r>
          </a:p>
        </p:txBody>
      </p:sp>
    </p:spTree>
    <p:extLst>
      <p:ext uri="{BB962C8B-B14F-4D97-AF65-F5344CB8AC3E}">
        <p14:creationId xmlns:p14="http://schemas.microsoft.com/office/powerpoint/2010/main" val="17217957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408" y="108000"/>
            <a:ext cx="8927184" cy="769441"/>
          </a:xfrm>
        </p:spPr>
        <p:txBody>
          <a:bodyPr wrap="square">
            <a:spAutoFit/>
          </a:bodyPr>
          <a:lstStyle/>
          <a:p>
            <a:r>
              <a:rPr lang="en-GB" b="1" dirty="0" smtClean="0"/>
              <a:t>What you need to know: content</a:t>
            </a:r>
            <a:endParaRPr lang="en-GB" b="1" dirty="0"/>
          </a:p>
        </p:txBody>
      </p:sp>
      <p:sp>
        <p:nvSpPr>
          <p:cNvPr id="3" name="Rectangle 2"/>
          <p:cNvSpPr/>
          <p:nvPr/>
        </p:nvSpPr>
        <p:spPr>
          <a:xfrm>
            <a:off x="179109" y="1110254"/>
            <a:ext cx="8785782" cy="4093428"/>
          </a:xfrm>
          <a:prstGeom prst="rect">
            <a:avLst/>
          </a:prstGeom>
        </p:spPr>
        <p:txBody>
          <a:bodyPr wrap="square">
            <a:spAutoFit/>
          </a:bodyPr>
          <a:lstStyle/>
          <a:p>
            <a:pPr marL="457200" indent="-457200">
              <a:spcAft>
                <a:spcPts val="600"/>
              </a:spcAft>
              <a:buAutoNum type="alphaLcPeriod"/>
            </a:pPr>
            <a:r>
              <a:rPr lang="en-GB" sz="2000" dirty="0">
                <a:solidFill>
                  <a:prstClr val="black"/>
                </a:solidFill>
              </a:rPr>
              <a:t>Places are given meaning as a result of people's perceptions, engagement with and attachments to the place in question and are related to different identities, perspectives and experiences, for example the Lake District</a:t>
            </a:r>
          </a:p>
          <a:p>
            <a:pPr marL="457200" indent="-457200">
              <a:spcAft>
                <a:spcPts val="600"/>
              </a:spcAft>
              <a:buAutoNum type="alphaLcPeriod"/>
            </a:pPr>
            <a:r>
              <a:rPr lang="en-GB" sz="2000" dirty="0">
                <a:solidFill>
                  <a:prstClr val="black"/>
                </a:solidFill>
              </a:rPr>
              <a:t>Places are represented in a variety of different forms including advertising and promotional material through different media and publications, for example Birmingham Grand Central</a:t>
            </a:r>
          </a:p>
          <a:p>
            <a:pPr marL="457200" indent="-457200">
              <a:spcAft>
                <a:spcPts val="600"/>
              </a:spcAft>
              <a:buAutoNum type="alphaLcPeriod"/>
            </a:pPr>
            <a:r>
              <a:rPr lang="en-GB" sz="2000" dirty="0">
                <a:solidFill>
                  <a:prstClr val="black"/>
                </a:solidFill>
              </a:rPr>
              <a:t>Contrasting images portrayed by and between the formal statistical, media and popular images of places</a:t>
            </a:r>
          </a:p>
          <a:p>
            <a:pPr marL="457200" indent="-457200">
              <a:spcAft>
                <a:spcPts val="600"/>
              </a:spcAft>
              <a:buAutoNum type="alphaLcPeriod"/>
            </a:pPr>
            <a:r>
              <a:rPr lang="en-GB" sz="2000" dirty="0">
                <a:solidFill>
                  <a:prstClr val="black"/>
                </a:solidFill>
              </a:rPr>
              <a:t>The way in which place meanings have an effect on continuity and change in the nature of places </a:t>
            </a:r>
          </a:p>
          <a:p>
            <a:pPr marL="457200" indent="-457200">
              <a:spcAft>
                <a:spcPts val="600"/>
              </a:spcAft>
              <a:buAutoNum type="alphaLcPeriod"/>
            </a:pPr>
            <a:r>
              <a:rPr lang="en-GB" sz="2000" dirty="0">
                <a:solidFill>
                  <a:prstClr val="black"/>
                </a:solidFill>
              </a:rPr>
              <a:t>The way in which these meanings and attachments affect learners own lives and the lives of others</a:t>
            </a:r>
          </a:p>
        </p:txBody>
      </p:sp>
    </p:spTree>
    <p:extLst>
      <p:ext uri="{BB962C8B-B14F-4D97-AF65-F5344CB8AC3E}">
        <p14:creationId xmlns:p14="http://schemas.microsoft.com/office/powerpoint/2010/main" val="15393571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408" y="108000"/>
            <a:ext cx="8927184" cy="769441"/>
          </a:xfrm>
        </p:spPr>
        <p:txBody>
          <a:bodyPr wrap="square">
            <a:spAutoFit/>
          </a:bodyPr>
          <a:lstStyle/>
          <a:p>
            <a:r>
              <a:rPr lang="en-GB" b="1" dirty="0" smtClean="0"/>
              <a:t>How are places given meaning?</a:t>
            </a:r>
            <a:endParaRPr lang="en-GB" b="1" dirty="0"/>
          </a:p>
        </p:txBody>
      </p:sp>
      <p:sp>
        <p:nvSpPr>
          <p:cNvPr id="3" name="Rectangle 2"/>
          <p:cNvSpPr/>
          <p:nvPr/>
        </p:nvSpPr>
        <p:spPr>
          <a:xfrm>
            <a:off x="179109" y="2348880"/>
            <a:ext cx="8785782" cy="1169551"/>
          </a:xfrm>
          <a:prstGeom prst="rect">
            <a:avLst/>
          </a:prstGeom>
        </p:spPr>
        <p:txBody>
          <a:bodyPr wrap="square">
            <a:spAutoFit/>
          </a:bodyPr>
          <a:lstStyle/>
          <a:p>
            <a:pPr>
              <a:spcAft>
                <a:spcPts val="600"/>
              </a:spcAft>
            </a:pPr>
            <a:r>
              <a:rPr lang="en-GB" sz="2000" dirty="0" smtClean="0">
                <a:solidFill>
                  <a:prstClr val="black"/>
                </a:solidFill>
              </a:rPr>
              <a:t>Read the handout that has views of residents of Nevada County, California</a:t>
            </a:r>
          </a:p>
          <a:p>
            <a:pPr marL="457200" indent="-457200">
              <a:spcAft>
                <a:spcPts val="600"/>
              </a:spcAft>
              <a:buFont typeface="+mj-lt"/>
              <a:buAutoNum type="arabicPeriod"/>
            </a:pPr>
            <a:r>
              <a:rPr lang="en-GB" sz="2000" dirty="0" smtClean="0">
                <a:solidFill>
                  <a:prstClr val="black"/>
                </a:solidFill>
              </a:rPr>
              <a:t>What are some of the factors that have influenced their view of this place?</a:t>
            </a:r>
          </a:p>
          <a:p>
            <a:pPr marL="457200" indent="-457200">
              <a:spcAft>
                <a:spcPts val="600"/>
              </a:spcAft>
              <a:buFont typeface="+mj-lt"/>
              <a:buAutoNum type="arabicPeriod"/>
            </a:pPr>
            <a:r>
              <a:rPr lang="en-GB" sz="2000" dirty="0" smtClean="0">
                <a:solidFill>
                  <a:prstClr val="black"/>
                </a:solidFill>
              </a:rPr>
              <a:t>What are other factors that can affect what meaning people give to a place?</a:t>
            </a:r>
          </a:p>
        </p:txBody>
      </p:sp>
      <p:sp>
        <p:nvSpPr>
          <p:cNvPr id="5" name="Rectangle 4"/>
          <p:cNvSpPr/>
          <p:nvPr/>
        </p:nvSpPr>
        <p:spPr>
          <a:xfrm>
            <a:off x="179109" y="1052736"/>
            <a:ext cx="8785782" cy="1015663"/>
          </a:xfrm>
          <a:prstGeom prst="rect">
            <a:avLst/>
          </a:prstGeom>
        </p:spPr>
        <p:txBody>
          <a:bodyPr wrap="square">
            <a:spAutoFit/>
          </a:bodyPr>
          <a:lstStyle/>
          <a:p>
            <a:pPr lvl="0">
              <a:spcAft>
                <a:spcPts val="600"/>
              </a:spcAft>
            </a:pPr>
            <a:r>
              <a:rPr lang="en-GB" sz="2000" i="1" dirty="0">
                <a:solidFill>
                  <a:prstClr val="black"/>
                </a:solidFill>
              </a:rPr>
              <a:t>Places are given meaning as a result of people's perceptions, engagement with and attachments to the place in question and are related to different identities, perspectives and experiences, for example the Lake District</a:t>
            </a:r>
          </a:p>
        </p:txBody>
      </p:sp>
    </p:spTree>
    <p:extLst>
      <p:ext uri="{BB962C8B-B14F-4D97-AF65-F5344CB8AC3E}">
        <p14:creationId xmlns:p14="http://schemas.microsoft.com/office/powerpoint/2010/main" val="5032455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408" y="144000"/>
            <a:ext cx="8927184" cy="769441"/>
          </a:xfrm>
        </p:spPr>
        <p:txBody>
          <a:bodyPr wrap="square">
            <a:spAutoFit/>
          </a:bodyPr>
          <a:lstStyle/>
          <a:p>
            <a:r>
              <a:rPr lang="en-GB" b="1" dirty="0" smtClean="0"/>
              <a:t>How are places given meaning?</a:t>
            </a:r>
            <a:endParaRPr lang="en-GB" b="1" dirty="0"/>
          </a:p>
        </p:txBody>
      </p:sp>
      <p:sp>
        <p:nvSpPr>
          <p:cNvPr id="3" name="Rectangle 2"/>
          <p:cNvSpPr/>
          <p:nvPr/>
        </p:nvSpPr>
        <p:spPr>
          <a:xfrm>
            <a:off x="179109" y="1196752"/>
            <a:ext cx="8785782" cy="707886"/>
          </a:xfrm>
          <a:prstGeom prst="rect">
            <a:avLst/>
          </a:prstGeom>
        </p:spPr>
        <p:txBody>
          <a:bodyPr wrap="square">
            <a:spAutoFit/>
          </a:bodyPr>
          <a:lstStyle/>
          <a:p>
            <a:pPr>
              <a:spcAft>
                <a:spcPts val="600"/>
              </a:spcAft>
            </a:pPr>
            <a:r>
              <a:rPr lang="en-GB" sz="2000" dirty="0" smtClean="0">
                <a:solidFill>
                  <a:prstClr val="black"/>
                </a:solidFill>
              </a:rPr>
              <a:t>How do you view the following places?  Why do you have these views?  To what extent are your views influenced by how they have been represented?</a:t>
            </a:r>
          </a:p>
        </p:txBody>
      </p:sp>
    </p:spTree>
    <p:extLst>
      <p:ext uri="{BB962C8B-B14F-4D97-AF65-F5344CB8AC3E}">
        <p14:creationId xmlns:p14="http://schemas.microsoft.com/office/powerpoint/2010/main" val="42916386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30" y="476672"/>
            <a:ext cx="8940141" cy="5035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80285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957" y="548680"/>
            <a:ext cx="8844087" cy="4966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11444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949" y="620688"/>
            <a:ext cx="7604102" cy="5093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90736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428" y="422007"/>
            <a:ext cx="7535144" cy="6013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16439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0194" y="144463"/>
            <a:ext cx="8583612" cy="6437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22192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600</TotalTime>
  <Words>734</Words>
  <Application>Microsoft Office PowerPoint</Application>
  <PresentationFormat>On-screen Show (4:3)</PresentationFormat>
  <Paragraphs>56</Paragraphs>
  <Slides>18</Slides>
  <Notes>12</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Changing Places</vt:lpstr>
      <vt:lpstr>What you need to know: content</vt:lpstr>
      <vt:lpstr>How are places given meaning?</vt:lpstr>
      <vt:lpstr>How are places given meaning?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are places represented?</vt:lpstr>
      <vt:lpstr>How is Salisbury represented?</vt:lpstr>
      <vt:lpstr>How place meanings affect people and places</vt:lpstr>
    </vt:vector>
  </TitlesOfParts>
  <Company>Bishop Wordsworth's School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Changing Places:</dc:title>
  <dc:creator>setup-Software Setup Account</dc:creator>
  <cp:lastModifiedBy>setup-Software Setup Account</cp:lastModifiedBy>
  <cp:revision>51</cp:revision>
  <dcterms:created xsi:type="dcterms:W3CDTF">2016-11-30T19:46:43Z</dcterms:created>
  <dcterms:modified xsi:type="dcterms:W3CDTF">2016-12-11T13:01:44Z</dcterms:modified>
</cp:coreProperties>
</file>