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91" autoAdjust="0"/>
  </p:normalViewPr>
  <p:slideViewPr>
    <p:cSldViewPr snapToGrid="0">
      <p:cViewPr varScale="1">
        <p:scale>
          <a:sx n="63" d="100"/>
          <a:sy n="63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F45DE-22FD-4E1C-BD74-E980247329EE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01D3-BA2E-49E0-9A40-91D9658E9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8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http://webarchive.nationalarchives.gov.uk/20160105160709/http://www.ons.gov.uk/ons/dcp171776_337939.pdf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01D3-BA2E-49E0-9A40-91D9658E9E5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6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1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02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8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3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83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28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68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1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9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E479-B032-4484-BB2A-60D1C2D35D89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65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EE479-B032-4484-BB2A-60D1C2D35D89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87E29-4168-4B28-B6C4-3D78F4F29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4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gs.org/NR/rdonlyres/754E856A-EBD9-4967-A343-04E6F13F5720/0/Escapetocountry_Teachernotes_maindocument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llections/rural-urban-classifica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ebarchive.nationalarchives.gov.uk/20160105160709/http:/www.ons.gov.uk/ons/rel/census/2011-census-analysis/170-years-of-industry/170-years-of-industrial-changeponen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24" y="1978457"/>
            <a:ext cx="8568952" cy="1200329"/>
          </a:xfrm>
        </p:spPr>
        <p:txBody>
          <a:bodyPr>
            <a:spAutoFit/>
          </a:bodyPr>
          <a:lstStyle/>
          <a:p>
            <a:r>
              <a:rPr lang="en-GB" sz="7200" b="1" dirty="0" smtClean="0"/>
              <a:t>Changing Places</a:t>
            </a:r>
            <a:endParaRPr lang="en-GB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144000" cy="1446550"/>
          </a:xfrm>
        </p:spPr>
        <p:txBody>
          <a:bodyPr>
            <a:spAutoFit/>
          </a:bodyPr>
          <a:lstStyle/>
          <a:p>
            <a:r>
              <a:rPr lang="en-GB" sz="4400" dirty="0" smtClean="0"/>
              <a:t>1.3.7: The rebranding process and players in rural places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6676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08" y="154167"/>
            <a:ext cx="8927184" cy="677108"/>
          </a:xfrm>
        </p:spPr>
        <p:txBody>
          <a:bodyPr wrap="square">
            <a:spAutoFit/>
          </a:bodyPr>
          <a:lstStyle/>
          <a:p>
            <a:r>
              <a:rPr lang="en-GB" sz="3800" b="1" dirty="0" smtClean="0"/>
              <a:t>Why has the primary workforce declined?</a:t>
            </a:r>
            <a:endParaRPr lang="en-GB" sz="3800" b="1" dirty="0"/>
          </a:p>
        </p:txBody>
      </p:sp>
      <p:sp>
        <p:nvSpPr>
          <p:cNvPr id="3" name="Rectangle 2"/>
          <p:cNvSpPr/>
          <p:nvPr/>
        </p:nvSpPr>
        <p:spPr>
          <a:xfrm>
            <a:off x="89555" y="896894"/>
            <a:ext cx="896489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prstClr val="black"/>
                </a:solidFill>
              </a:rPr>
              <a:t>Mining/quarrying:</a:t>
            </a:r>
            <a:endParaRPr lang="en-GB" sz="2400" b="1" dirty="0" smtClean="0">
              <a:solidFill>
                <a:prstClr val="black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Has also suffered from </a:t>
            </a:r>
            <a:r>
              <a:rPr lang="en-GB" sz="2000" dirty="0">
                <a:solidFill>
                  <a:prstClr val="black"/>
                </a:solidFill>
              </a:rPr>
              <a:t>cheaper </a:t>
            </a:r>
            <a:r>
              <a:rPr lang="en-GB" sz="2000" dirty="0" smtClean="0">
                <a:solidFill>
                  <a:prstClr val="black"/>
                </a:solidFill>
              </a:rPr>
              <a:t>foreign imports, also ores etc. more difficult to extract (easier areas already mined out) and issues over extending licenses in light of environmental impacts</a:t>
            </a:r>
          </a:p>
          <a:p>
            <a:pPr>
              <a:spcAft>
                <a:spcPts val="600"/>
              </a:spcAft>
            </a:pPr>
            <a:r>
              <a:rPr lang="en-GB" sz="2400" b="1" dirty="0" smtClean="0">
                <a:solidFill>
                  <a:prstClr val="black"/>
                </a:solidFill>
              </a:rPr>
              <a:t>Fishing</a:t>
            </a:r>
            <a:r>
              <a:rPr lang="en-GB" sz="2400" b="1" dirty="0">
                <a:solidFill>
                  <a:prstClr val="black"/>
                </a:solidFill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Impacts of overfishing and EU controls has led to decline of fishing fleets in UK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08" y="154167"/>
            <a:ext cx="8927184" cy="677108"/>
          </a:xfrm>
        </p:spPr>
        <p:txBody>
          <a:bodyPr wrap="square">
            <a:spAutoFit/>
          </a:bodyPr>
          <a:lstStyle/>
          <a:p>
            <a:r>
              <a:rPr lang="en-GB" sz="3800" b="1" dirty="0" smtClean="0"/>
              <a:t>How are rural areas perceived – and why?</a:t>
            </a:r>
            <a:endParaRPr lang="en-GB" sz="3800" b="1" dirty="0"/>
          </a:p>
        </p:txBody>
      </p:sp>
      <p:sp>
        <p:nvSpPr>
          <p:cNvPr id="5" name="Rectangle 4"/>
          <p:cNvSpPr/>
          <p:nvPr/>
        </p:nvSpPr>
        <p:spPr>
          <a:xfrm>
            <a:off x="89555" y="1003574"/>
            <a:ext cx="896489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Read this resource which are some teacher notes for lessons that have been produced by the Royal Geographical Society: ‘Lesson 1: Escape to the Countryside: investigating a rural sense of place’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n-GB" sz="2000" dirty="0" smtClean="0">
                <a:solidFill>
                  <a:prstClr val="black"/>
                </a:solidFill>
                <a:hlinkClick r:id="rId3"/>
              </a:rPr>
              <a:t>www.rgs.org/NR/rdonlyres/754E856A-EBD9-4967-A343-04E6F13F5720/0/Escapetocountry_Teachernotes_maindocument.pdf</a:t>
            </a:r>
            <a:endParaRPr lang="en-GB" sz="2000" dirty="0" smtClean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i="1" dirty="0">
                <a:solidFill>
                  <a:srgbClr val="C00000"/>
                </a:solidFill>
              </a:rPr>
              <a:t>What does it suggest about how </a:t>
            </a:r>
            <a:r>
              <a:rPr lang="en-GB" sz="2000" i="1" dirty="0" smtClean="0">
                <a:solidFill>
                  <a:srgbClr val="C00000"/>
                </a:solidFill>
              </a:rPr>
              <a:t>different people </a:t>
            </a:r>
            <a:r>
              <a:rPr lang="en-GB" sz="2000" i="1" dirty="0">
                <a:solidFill>
                  <a:srgbClr val="C00000"/>
                </a:solidFill>
              </a:rPr>
              <a:t>view the </a:t>
            </a:r>
            <a:r>
              <a:rPr lang="en-GB" sz="2000" i="1" dirty="0" smtClean="0">
                <a:solidFill>
                  <a:srgbClr val="C00000"/>
                </a:solidFill>
              </a:rPr>
              <a:t>countryside – and the reasons for these views?</a:t>
            </a: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C00000"/>
                </a:solidFill>
              </a:rPr>
              <a:t>What is meant by the term ‘rural idyll’?  How and why has it come about, do you think?</a:t>
            </a: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C00000"/>
                </a:solidFill>
              </a:rPr>
              <a:t>What sorts of economic activities and occupations are replacing the traditional primary ones?  Why – and </a:t>
            </a:r>
            <a:r>
              <a:rPr lang="en-GB" sz="2000" i="1" dirty="0">
                <a:solidFill>
                  <a:srgbClr val="C00000"/>
                </a:solidFill>
              </a:rPr>
              <a:t>w</a:t>
            </a:r>
            <a:r>
              <a:rPr lang="en-GB" sz="2000" i="1" dirty="0" smtClean="0">
                <a:solidFill>
                  <a:srgbClr val="C00000"/>
                </a:solidFill>
              </a:rPr>
              <a:t>hy these?</a:t>
            </a: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C00000"/>
                </a:solidFill>
              </a:rPr>
              <a:t>What are some of the negative aspects of rural places that </a:t>
            </a:r>
            <a:r>
              <a:rPr lang="en-GB" sz="2000" i="1" smtClean="0">
                <a:solidFill>
                  <a:srgbClr val="C00000"/>
                </a:solidFill>
              </a:rPr>
              <a:t>might benefit </a:t>
            </a:r>
            <a:r>
              <a:rPr lang="en-GB" sz="2000" i="1" dirty="0" smtClean="0">
                <a:solidFill>
                  <a:srgbClr val="C00000"/>
                </a:solidFill>
              </a:rPr>
              <a:t>from re-imaging/rebranding?</a:t>
            </a:r>
            <a:endParaRPr lang="en-GB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08" y="154167"/>
            <a:ext cx="8927184" cy="677108"/>
          </a:xfrm>
        </p:spPr>
        <p:txBody>
          <a:bodyPr wrap="square">
            <a:spAutoFit/>
          </a:bodyPr>
          <a:lstStyle/>
          <a:p>
            <a:r>
              <a:rPr lang="en-GB" sz="3800" b="1" dirty="0" smtClean="0"/>
              <a:t>Is the population declining in rural areas?</a:t>
            </a:r>
            <a:endParaRPr lang="en-GB" sz="3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4" y="867266"/>
            <a:ext cx="7757252" cy="581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96390"/>
            <a:ext cx="48125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b="1" dirty="0"/>
              <a:t>2011 Census Analysis - Comparing </a:t>
            </a:r>
            <a:r>
              <a:rPr lang="en-GB" sz="1100" b="1" dirty="0" smtClean="0"/>
              <a:t>Rural and </a:t>
            </a:r>
            <a:r>
              <a:rPr lang="en-GB" sz="1100" b="1" dirty="0"/>
              <a:t>Urban Areas of England and Wales</a:t>
            </a:r>
            <a:endParaRPr lang="en-GB" sz="11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67144" y="4343400"/>
            <a:ext cx="158348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Reasons?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8529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08" y="154167"/>
            <a:ext cx="8927184" cy="677108"/>
          </a:xfrm>
        </p:spPr>
        <p:txBody>
          <a:bodyPr wrap="square">
            <a:spAutoFit/>
          </a:bodyPr>
          <a:lstStyle/>
          <a:p>
            <a:r>
              <a:rPr lang="en-GB" sz="3800" b="1" dirty="0" smtClean="0"/>
              <a:t>Diversification in the countryside</a:t>
            </a:r>
            <a:endParaRPr lang="en-GB" sz="3800" b="1" dirty="0"/>
          </a:p>
        </p:txBody>
      </p:sp>
      <p:sp>
        <p:nvSpPr>
          <p:cNvPr id="3" name="Rectangle 2"/>
          <p:cNvSpPr/>
          <p:nvPr/>
        </p:nvSpPr>
        <p:spPr>
          <a:xfrm>
            <a:off x="89555" y="896894"/>
            <a:ext cx="896489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Find some examples of how rural places (from individual buildings to whole settlements or areas) have been reimaged/rebranded – they can be local or more distant.  They are likely to have been done so for leisure/recreation/tourism purposes.  Be prepared to describe: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Their location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What their original purpose/function/main economic activity was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How they’ve been reimaged/rebranded, and for what purpose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Identify how any of the following have been involved in this process:</a:t>
            </a:r>
          </a:p>
          <a:p>
            <a:pPr marL="9906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recreation, heritage, media and event </a:t>
            </a:r>
            <a:r>
              <a:rPr lang="en-GB" sz="2000" dirty="0" smtClean="0"/>
              <a:t>management</a:t>
            </a:r>
          </a:p>
          <a:p>
            <a:pPr marL="9906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local </a:t>
            </a:r>
            <a:r>
              <a:rPr lang="en-GB" sz="2000" dirty="0"/>
              <a:t>groups and external </a:t>
            </a:r>
            <a:r>
              <a:rPr lang="en-GB" sz="2000" dirty="0" smtClean="0"/>
              <a:t>agencies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08" y="154167"/>
            <a:ext cx="8927184" cy="677108"/>
          </a:xfrm>
        </p:spPr>
        <p:txBody>
          <a:bodyPr wrap="square">
            <a:spAutoFit/>
          </a:bodyPr>
          <a:lstStyle/>
          <a:p>
            <a:r>
              <a:rPr lang="en-GB" sz="3800" b="1" dirty="0" smtClean="0"/>
              <a:t>The consequences of rebranding</a:t>
            </a:r>
            <a:endParaRPr lang="en-GB" sz="3800" b="1" dirty="0"/>
          </a:p>
        </p:txBody>
      </p:sp>
      <p:sp>
        <p:nvSpPr>
          <p:cNvPr id="3" name="Rectangle 2"/>
          <p:cNvSpPr/>
          <p:nvPr/>
        </p:nvSpPr>
        <p:spPr>
          <a:xfrm>
            <a:off x="89555" y="896894"/>
            <a:ext cx="89648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prstClr val="black"/>
                </a:solidFill>
              </a:rPr>
              <a:t>The consequences of </a:t>
            </a:r>
            <a:r>
              <a:rPr lang="en-GB" sz="2000" dirty="0" smtClean="0">
                <a:solidFill>
                  <a:prstClr val="black"/>
                </a:solidFill>
              </a:rPr>
              <a:t>rebranding:</a:t>
            </a:r>
          </a:p>
          <a:p>
            <a:pPr marL="630238" indent="-365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on </a:t>
            </a:r>
            <a:r>
              <a:rPr lang="en-GB" sz="2000" dirty="0">
                <a:solidFill>
                  <a:prstClr val="black"/>
                </a:solidFill>
              </a:rPr>
              <a:t>the perceptions, actions and behaviours of </a:t>
            </a:r>
            <a:r>
              <a:rPr lang="en-GB" sz="2000" dirty="0" smtClean="0">
                <a:solidFill>
                  <a:prstClr val="black"/>
                </a:solidFill>
              </a:rPr>
              <a:t>people</a:t>
            </a:r>
            <a:r>
              <a:rPr lang="en-GB" sz="2000" dirty="0">
                <a:solidFill>
                  <a:prstClr val="black"/>
                </a:solidFill>
              </a:rPr>
              <a:t>, including those in other places </a:t>
            </a:r>
            <a:r>
              <a:rPr lang="en-GB" sz="2000" dirty="0" smtClean="0">
                <a:solidFill>
                  <a:prstClr val="black"/>
                </a:solidFill>
              </a:rPr>
              <a:t>who choose </a:t>
            </a:r>
            <a:r>
              <a:rPr lang="en-GB" sz="2000" dirty="0">
                <a:solidFill>
                  <a:prstClr val="black"/>
                </a:solidFill>
              </a:rPr>
              <a:t>to relocate </a:t>
            </a:r>
            <a:r>
              <a:rPr lang="en-GB" sz="2000" dirty="0" smtClean="0">
                <a:solidFill>
                  <a:prstClr val="black"/>
                </a:solidFill>
              </a:rPr>
              <a:t>there</a:t>
            </a:r>
          </a:p>
          <a:p>
            <a:pPr marL="630238" indent="-3651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changes </a:t>
            </a:r>
            <a:r>
              <a:rPr lang="en-GB" sz="2000" dirty="0">
                <a:solidFill>
                  <a:prstClr val="black"/>
                </a:solidFill>
              </a:rPr>
              <a:t>to businesses and the local </a:t>
            </a:r>
            <a:r>
              <a:rPr lang="en-GB" sz="2000" dirty="0" smtClean="0">
                <a:solidFill>
                  <a:prstClr val="black"/>
                </a:solidFill>
              </a:rPr>
              <a:t>community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554" y="2631206"/>
            <a:ext cx="8964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Example: Blaenau </a:t>
            </a:r>
            <a:r>
              <a:rPr lang="en-GB" sz="2000" dirty="0" err="1" smtClean="0">
                <a:solidFill>
                  <a:prstClr val="black"/>
                </a:solidFill>
              </a:rPr>
              <a:t>Ffestiniog</a:t>
            </a:r>
            <a:r>
              <a:rPr lang="en-GB" sz="2000" dirty="0" smtClean="0">
                <a:solidFill>
                  <a:prstClr val="black"/>
                </a:solidFill>
              </a:rPr>
              <a:t>, Gwynedd</a:t>
            </a:r>
            <a:r>
              <a:rPr lang="en-GB" sz="2000" smtClean="0">
                <a:solidFill>
                  <a:prstClr val="black"/>
                </a:solidFill>
              </a:rPr>
              <a:t>, Wales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08" y="108000"/>
            <a:ext cx="8927184" cy="769441"/>
          </a:xfrm>
        </p:spPr>
        <p:txBody>
          <a:bodyPr wrap="square">
            <a:spAutoFit/>
          </a:bodyPr>
          <a:lstStyle/>
          <a:p>
            <a:r>
              <a:rPr lang="en-GB" b="1" dirty="0" smtClean="0"/>
              <a:t>What you need to know: content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89555" y="1110254"/>
            <a:ext cx="896489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lphaLcPeriod"/>
            </a:pPr>
            <a:r>
              <a:rPr lang="en-GB" sz="2000" dirty="0">
                <a:solidFill>
                  <a:prstClr val="black"/>
                </a:solidFill>
              </a:rPr>
              <a:t>Diversification in the post-productive countryside is achieved through re-imaging and regenerating rural places through recreation, heritage, media and event management that have been driven by local groups and external agencies</a:t>
            </a:r>
          </a:p>
          <a:p>
            <a:pPr marL="457200" indent="-457200">
              <a:spcAft>
                <a:spcPts val="600"/>
              </a:spcAft>
              <a:buAutoNum type="alphaLcPeriod"/>
            </a:pPr>
            <a:r>
              <a:rPr lang="en-GB" sz="2000" dirty="0">
                <a:solidFill>
                  <a:prstClr val="black"/>
                </a:solidFill>
              </a:rPr>
              <a:t>The consequences of rebranding on the perceptions, actions and behaviours of people, including those in other places who choose to relocate there, changes to businesses and the local community</a:t>
            </a:r>
          </a:p>
        </p:txBody>
      </p:sp>
    </p:spTree>
    <p:extLst>
      <p:ext uri="{BB962C8B-B14F-4D97-AF65-F5344CB8AC3E}">
        <p14:creationId xmlns:p14="http://schemas.microsoft.com/office/powerpoint/2010/main" val="15393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08" y="108000"/>
            <a:ext cx="8927184" cy="769441"/>
          </a:xfrm>
        </p:spPr>
        <p:txBody>
          <a:bodyPr wrap="square">
            <a:spAutoFit/>
          </a:bodyPr>
          <a:lstStyle/>
          <a:p>
            <a:r>
              <a:rPr lang="en-GB" b="1" dirty="0" smtClean="0"/>
              <a:t>What you need to know: terms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89555" y="1110254"/>
            <a:ext cx="8964891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prstClr val="black"/>
                </a:solidFill>
              </a:rPr>
              <a:t>Diversification</a:t>
            </a:r>
            <a:r>
              <a:rPr lang="en-GB" sz="2000" dirty="0" smtClean="0">
                <a:solidFill>
                  <a:prstClr val="black"/>
                </a:solidFill>
              </a:rPr>
              <a:t>: widening the range of (economic) activities in order to spread risk and maximise gains</a:t>
            </a:r>
          </a:p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prstClr val="black"/>
                </a:solidFill>
              </a:rPr>
              <a:t>Post-productive countryside</a:t>
            </a:r>
            <a:r>
              <a:rPr lang="en-GB" sz="2000" dirty="0" smtClean="0">
                <a:solidFill>
                  <a:prstClr val="black"/>
                </a:solidFill>
              </a:rPr>
              <a:t>: a </a:t>
            </a:r>
            <a:r>
              <a:rPr lang="en-GB" sz="2000" dirty="0">
                <a:solidFill>
                  <a:prstClr val="black"/>
                </a:solidFill>
              </a:rPr>
              <a:t>rural place whose economy </a:t>
            </a:r>
            <a:r>
              <a:rPr lang="en-GB" sz="2000" dirty="0" smtClean="0">
                <a:solidFill>
                  <a:prstClr val="black"/>
                </a:solidFill>
              </a:rPr>
              <a:t>is no </a:t>
            </a:r>
            <a:r>
              <a:rPr lang="en-GB" sz="2000" dirty="0">
                <a:solidFill>
                  <a:prstClr val="black"/>
                </a:solidFill>
              </a:rPr>
              <a:t>longer based on </a:t>
            </a:r>
            <a:r>
              <a:rPr lang="en-GB" sz="2000" dirty="0" smtClean="0">
                <a:solidFill>
                  <a:prstClr val="black"/>
                </a:solidFill>
              </a:rPr>
              <a:t>agriculture.  This is a reflection of the increasingly small % of the workforce in traditional rural employment (detailed later) and its contribution to the overall economy (c. 1% of GDP in 2014) – though rural areas still contribute a reasonably large % of total GVA (Gross Value Added – </a:t>
            </a:r>
            <a:r>
              <a:rPr lang="en-GB" sz="2000" dirty="0" smtClean="0"/>
              <a:t>measures </a:t>
            </a:r>
            <a:r>
              <a:rPr lang="en-GB" sz="2000" dirty="0"/>
              <a:t>the contribution to the economy of each individual producer, industry or sector in the </a:t>
            </a:r>
            <a:r>
              <a:rPr lang="en-GB" sz="2000" dirty="0" smtClean="0"/>
              <a:t>UK</a:t>
            </a:r>
            <a:r>
              <a:rPr lang="en-GB" sz="2000" dirty="0" smtClean="0">
                <a:solidFill>
                  <a:prstClr val="black"/>
                </a:solidFill>
              </a:rPr>
              <a:t>).  It is particularly relevant to rural areas that have been </a:t>
            </a:r>
            <a:r>
              <a:rPr lang="en-GB" sz="2000" i="1" dirty="0" smtClean="0">
                <a:solidFill>
                  <a:prstClr val="black"/>
                </a:solidFill>
              </a:rPr>
              <a:t>rebranded</a:t>
            </a:r>
            <a:r>
              <a:rPr lang="en-GB" sz="2000" dirty="0" smtClean="0">
                <a:solidFill>
                  <a:prstClr val="black"/>
                </a:solidFill>
              </a:rPr>
              <a:t> (equivalent to </a:t>
            </a:r>
            <a:r>
              <a:rPr lang="en-GB" sz="2000" i="1" dirty="0" smtClean="0">
                <a:solidFill>
                  <a:prstClr val="black"/>
                </a:solidFill>
              </a:rPr>
              <a:t>post-industrial cities</a:t>
            </a:r>
            <a:r>
              <a:rPr lang="en-GB" sz="2000" dirty="0" smtClean="0">
                <a:solidFill>
                  <a:prstClr val="black"/>
                </a:solidFill>
              </a:rPr>
              <a:t>)</a:t>
            </a:r>
            <a:endParaRPr lang="en-GB" sz="2000" i="1" dirty="0" smtClean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prstClr val="black"/>
                </a:solidFill>
              </a:rPr>
              <a:t>Rebranding</a:t>
            </a:r>
            <a:r>
              <a:rPr lang="en-GB" sz="2000" dirty="0" smtClean="0">
                <a:solidFill>
                  <a:prstClr val="black"/>
                </a:solidFill>
              </a:rPr>
              <a:t>: </a:t>
            </a:r>
            <a:r>
              <a:rPr lang="en-GB" sz="2000" dirty="0" smtClean="0"/>
              <a:t>how a </a:t>
            </a:r>
            <a:r>
              <a:rPr lang="en-GB" sz="2000" dirty="0"/>
              <a:t>place is re-developed and marketed </a:t>
            </a:r>
            <a:r>
              <a:rPr lang="en-GB" sz="2000" dirty="0" smtClean="0"/>
              <a:t>to gain </a:t>
            </a:r>
            <a:r>
              <a:rPr lang="en-GB" sz="2000" dirty="0"/>
              <a:t>a new </a:t>
            </a:r>
            <a:r>
              <a:rPr lang="en-GB" sz="2000" dirty="0" smtClean="0"/>
              <a:t>identity – often aiming </a:t>
            </a:r>
            <a:r>
              <a:rPr lang="en-GB" sz="2000" dirty="0"/>
              <a:t>to change negative imagery that might </a:t>
            </a:r>
            <a:r>
              <a:rPr lang="en-GB" sz="2000" dirty="0" smtClean="0"/>
              <a:t>exist</a:t>
            </a:r>
            <a:r>
              <a:rPr lang="en-GB" sz="2000" dirty="0"/>
              <a:t> </a:t>
            </a:r>
            <a:r>
              <a:rPr lang="en-GB" sz="2000" dirty="0" smtClean="0"/>
              <a:t>– so that it </a:t>
            </a:r>
            <a:r>
              <a:rPr lang="en-GB" sz="2000" dirty="0"/>
              <a:t>can then attract new investors and visitors. </a:t>
            </a:r>
            <a:r>
              <a:rPr lang="en-GB" sz="2000" dirty="0" smtClean="0"/>
              <a:t> It will involve re-imaging </a:t>
            </a:r>
            <a:r>
              <a:rPr lang="en-GB" sz="2000" dirty="0"/>
              <a:t>and </a:t>
            </a:r>
            <a:r>
              <a:rPr lang="en-GB" sz="2000" dirty="0" smtClean="0"/>
              <a:t>(usually) regeneration.</a:t>
            </a:r>
          </a:p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prstClr val="black"/>
                </a:solidFill>
              </a:rPr>
              <a:t>Heritage</a:t>
            </a:r>
            <a:r>
              <a:rPr lang="en-GB" sz="2000" dirty="0" smtClean="0">
                <a:solidFill>
                  <a:prstClr val="black"/>
                </a:solidFill>
              </a:rPr>
              <a:t>: ‘all </a:t>
            </a:r>
            <a:r>
              <a:rPr lang="en-GB" sz="2000" dirty="0">
                <a:solidFill>
                  <a:prstClr val="black"/>
                </a:solidFill>
              </a:rPr>
              <a:t>inherited resources which people value for reasons beyond mere </a:t>
            </a:r>
            <a:r>
              <a:rPr lang="en-GB" sz="2000" dirty="0" smtClean="0">
                <a:solidFill>
                  <a:prstClr val="black"/>
                </a:solidFill>
              </a:rPr>
              <a:t>utility’ (English Heritage)</a:t>
            </a:r>
          </a:p>
        </p:txBody>
      </p:sp>
    </p:spTree>
    <p:extLst>
      <p:ext uri="{BB962C8B-B14F-4D97-AF65-F5344CB8AC3E}">
        <p14:creationId xmlns:p14="http://schemas.microsoft.com/office/powerpoint/2010/main" val="35137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08" y="108000"/>
            <a:ext cx="8927184" cy="769441"/>
          </a:xfrm>
        </p:spPr>
        <p:txBody>
          <a:bodyPr wrap="square">
            <a:spAutoFit/>
          </a:bodyPr>
          <a:lstStyle/>
          <a:p>
            <a:r>
              <a:rPr lang="en-GB" b="1" dirty="0" smtClean="0"/>
              <a:t>What are ‘rural’ areas?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89555" y="896894"/>
            <a:ext cx="896489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Since 2004, UK </a:t>
            </a:r>
            <a:r>
              <a:rPr lang="en-GB" sz="2000" dirty="0" err="1" smtClean="0">
                <a:solidFill>
                  <a:prstClr val="black"/>
                </a:solidFill>
              </a:rPr>
              <a:t>Gov</a:t>
            </a:r>
            <a:r>
              <a:rPr lang="en-GB" sz="2000" dirty="0" smtClean="0">
                <a:solidFill>
                  <a:prstClr val="black"/>
                </a:solidFill>
              </a:rPr>
              <a:t> (for </a:t>
            </a:r>
            <a:r>
              <a:rPr lang="en-GB" sz="2000" dirty="0">
                <a:solidFill>
                  <a:prstClr val="black"/>
                </a:solidFill>
              </a:rPr>
              <a:t>census/statistical purposes) </a:t>
            </a:r>
            <a:r>
              <a:rPr lang="en-GB" sz="2000" dirty="0" smtClean="0">
                <a:solidFill>
                  <a:prstClr val="black"/>
                </a:solidFill>
              </a:rPr>
              <a:t>has defined </a:t>
            </a:r>
            <a:r>
              <a:rPr lang="en-GB" sz="2000" dirty="0">
                <a:solidFill>
                  <a:prstClr val="black"/>
                </a:solidFill>
              </a:rPr>
              <a:t>areas as rural if </a:t>
            </a:r>
            <a:r>
              <a:rPr lang="en-GB" sz="2000" dirty="0" smtClean="0">
                <a:solidFill>
                  <a:prstClr val="black"/>
                </a:solidFill>
              </a:rPr>
              <a:t>‘they </a:t>
            </a:r>
            <a:r>
              <a:rPr lang="en-GB" sz="2000" dirty="0">
                <a:solidFill>
                  <a:prstClr val="black"/>
                </a:solidFill>
              </a:rPr>
              <a:t>fall outside of settlements with more than 10,000 resident </a:t>
            </a:r>
            <a:r>
              <a:rPr lang="en-GB" sz="2000" dirty="0" smtClean="0">
                <a:solidFill>
                  <a:prstClr val="black"/>
                </a:solidFill>
              </a:rPr>
              <a:t>population’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Rural and urban areas are also subdivided into ‘sparse’ and ‘not sparse’:</a:t>
            </a:r>
            <a:endParaRPr lang="en-GB" sz="2000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5775" y="2126661"/>
            <a:ext cx="8172450" cy="4184485"/>
            <a:chOff x="485775" y="2126661"/>
            <a:chExt cx="8172450" cy="41844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" y="2126661"/>
              <a:ext cx="8172450" cy="375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85775" y="5941814"/>
              <a:ext cx="43888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2011 Rural Urban Classification - User Guide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28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08" y="108000"/>
            <a:ext cx="8927184" cy="769441"/>
          </a:xfrm>
        </p:spPr>
        <p:txBody>
          <a:bodyPr wrap="square">
            <a:spAutoFit/>
          </a:bodyPr>
          <a:lstStyle/>
          <a:p>
            <a:r>
              <a:rPr lang="en-GB" b="1" dirty="0" smtClean="0"/>
              <a:t>What are ‘rural’ areas?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89555" y="896894"/>
            <a:ext cx="8964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This table shows the proportions of these areas in the 2011 census: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3" y="1281764"/>
            <a:ext cx="8107195" cy="332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555" y="4619625"/>
            <a:ext cx="896489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‘OA Class’ refers to Output Area – the smallest census unit (with approx. 309 people)</a:t>
            </a: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C00000"/>
                </a:solidFill>
              </a:rPr>
              <a:t>What % of OAs were classed as rural and urban in 2011?</a:t>
            </a: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C00000"/>
                </a:solidFill>
              </a:rPr>
              <a:t>Why does this give a misleading image of land distribution?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As OAs vary in size (bigger in rural areas), rural places actually accounted for 85% of England’s area – but only 17.6% of the population, the majority in ‘not sparse’ places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8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-1"/>
          <a:stretch/>
        </p:blipFill>
        <p:spPr bwMode="auto">
          <a:xfrm>
            <a:off x="2897505" y="77190"/>
            <a:ext cx="6000750" cy="624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70424" y="6170414"/>
            <a:ext cx="6973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2011 Rural Urban Classification - User </a:t>
            </a:r>
            <a:r>
              <a:rPr lang="en-GB" b="1" dirty="0" smtClean="0"/>
              <a:t>Guide</a:t>
            </a:r>
          </a:p>
          <a:p>
            <a:pPr algn="r"/>
            <a:r>
              <a:rPr lang="en-GB" i="1" dirty="0">
                <a:hlinkClick r:id="rId3"/>
              </a:rPr>
              <a:t>https://</a:t>
            </a:r>
            <a:r>
              <a:rPr lang="en-GB" i="1" dirty="0" smtClean="0">
                <a:hlinkClick r:id="rId3"/>
              </a:rPr>
              <a:t>www.gov.uk/government/collections/rural-urban-classification</a:t>
            </a:r>
            <a:endParaRPr lang="en-GB" i="1" dirty="0"/>
          </a:p>
        </p:txBody>
      </p:sp>
      <p:sp>
        <p:nvSpPr>
          <p:cNvPr id="5" name="Rectangle 4"/>
          <p:cNvSpPr/>
          <p:nvPr/>
        </p:nvSpPr>
        <p:spPr>
          <a:xfrm>
            <a:off x="89554" y="1830705"/>
            <a:ext cx="449768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C00000"/>
                </a:solidFill>
              </a:rPr>
              <a:t>Describe the distribution of rural areas in England and Wales.  Try to distinguish between different types of rural spaces</a:t>
            </a:r>
          </a:p>
          <a:p>
            <a:pPr>
              <a:spcAft>
                <a:spcPts val="600"/>
              </a:spcAft>
            </a:pPr>
            <a:r>
              <a:rPr lang="en-GB" sz="2000" i="1" dirty="0" smtClean="0">
                <a:solidFill>
                  <a:srgbClr val="C00000"/>
                </a:solidFill>
              </a:rPr>
              <a:t>Suggest reasons for this pattern.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5211" y="626164"/>
            <a:ext cx="2196000" cy="90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08" y="169555"/>
            <a:ext cx="8927184" cy="646331"/>
          </a:xfrm>
        </p:spPr>
        <p:txBody>
          <a:bodyPr wrap="square">
            <a:spAutoFit/>
          </a:bodyPr>
          <a:lstStyle/>
          <a:p>
            <a:r>
              <a:rPr lang="en-GB" sz="3600" b="1" dirty="0" smtClean="0"/>
              <a:t>How has the economy of rural areas changed?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89555" y="896894"/>
            <a:ext cx="896489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>
                <a:solidFill>
                  <a:prstClr val="black"/>
                </a:solidFill>
              </a:rPr>
              <a:t>Traditional rural economy: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Agricultural workforce: c. 22% in 1841, less than 1% in 2011</a:t>
            </a:r>
          </a:p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prstClr val="black"/>
                </a:solidFill>
              </a:rPr>
              <a:t>2011 census: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3.4% in Agriculture/Forestry/Fishing (with a further 0.2% in mining &amp; quarrying)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71% UK land area used for agriculture</a:t>
            </a:r>
          </a:p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prstClr val="black"/>
                </a:solidFill>
              </a:rPr>
              <a:t>Defra estimates: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Ag/</a:t>
            </a:r>
            <a:r>
              <a:rPr lang="en-GB" sz="2000" dirty="0" err="1" smtClean="0">
                <a:solidFill>
                  <a:prstClr val="black"/>
                </a:solidFill>
              </a:rPr>
              <a:t>Fo</a:t>
            </a:r>
            <a:r>
              <a:rPr lang="en-GB" sz="2000" dirty="0" smtClean="0">
                <a:solidFill>
                  <a:prstClr val="black"/>
                </a:solidFill>
              </a:rPr>
              <a:t>/Fi: 2% of </a:t>
            </a:r>
            <a:r>
              <a:rPr lang="en-GB" sz="2000" smtClean="0">
                <a:solidFill>
                  <a:prstClr val="black"/>
                </a:solidFill>
              </a:rPr>
              <a:t>GVA in </a:t>
            </a:r>
            <a:r>
              <a:rPr lang="en-GB" sz="2000" dirty="0" smtClean="0">
                <a:solidFill>
                  <a:prstClr val="black"/>
                </a:solidFill>
              </a:rPr>
              <a:t>rural areas – c. 1.1% of total GDP (2016)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15.6% of registered businesses in rural areas (32% in sparse rural areas)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Rural areas contributed 17% of total GVA in 2014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prstClr val="black"/>
                </a:solidFill>
              </a:rPr>
              <a:t>Non-traditional rural economy: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Defra estimate 2009/10: tourism accounted for 10.2% of enterprises, 7.3% of turnover and 12.6% of employment in </a:t>
            </a:r>
            <a:r>
              <a:rPr lang="en-GB" sz="2000" dirty="0">
                <a:solidFill>
                  <a:prstClr val="black"/>
                </a:solidFill>
              </a:rPr>
              <a:t>rural areas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75000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 useful </a:t>
            </a:r>
            <a:r>
              <a:rPr lang="en-GB" dirty="0"/>
              <a:t>document showing changes in </a:t>
            </a:r>
            <a:r>
              <a:rPr lang="en-GB" dirty="0" smtClean="0"/>
              <a:t>UK employment </a:t>
            </a:r>
            <a:r>
              <a:rPr lang="en-GB" dirty="0"/>
              <a:t>over </a:t>
            </a:r>
            <a:r>
              <a:rPr lang="en-GB" dirty="0" smtClean="0"/>
              <a:t>time:</a:t>
            </a:r>
          </a:p>
          <a:p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://webarchive.nationalarchives.gov.uk/20160105160709/http://</a:t>
            </a:r>
            <a:r>
              <a:rPr lang="en-GB" dirty="0" smtClean="0">
                <a:hlinkClick r:id="rId3"/>
              </a:rPr>
              <a:t>www.ons.gov.uk/ons/rel/census/2011-census-analysis/170-years-of-industry/170-years-of-industrial-changeponent.html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2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08" y="154167"/>
            <a:ext cx="8927184" cy="677108"/>
          </a:xfrm>
        </p:spPr>
        <p:txBody>
          <a:bodyPr wrap="square">
            <a:spAutoFit/>
          </a:bodyPr>
          <a:lstStyle/>
          <a:p>
            <a:r>
              <a:rPr lang="en-GB" sz="3800" b="1" dirty="0" smtClean="0"/>
              <a:t>Employment change in rural areas</a:t>
            </a:r>
            <a:endParaRPr lang="en-GB" sz="3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3971" y="5396210"/>
            <a:ext cx="568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Employment change in rural areas of England, 2008-2012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saturation sat="128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0" y="885177"/>
            <a:ext cx="5506563" cy="4426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03907" y="871972"/>
            <a:ext cx="2994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rgbClr val="C00000"/>
                </a:solidFill>
              </a:rPr>
              <a:t>What have been the key changes in employment as shown in this graph?</a:t>
            </a:r>
            <a:endParaRPr lang="en-GB" sz="2000" i="1" dirty="0">
              <a:solidFill>
                <a:srgbClr val="C00000"/>
              </a:solidFill>
            </a:endParaRPr>
          </a:p>
          <a:p>
            <a:endParaRPr lang="en-GB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08" y="154167"/>
            <a:ext cx="8927184" cy="677108"/>
          </a:xfrm>
        </p:spPr>
        <p:txBody>
          <a:bodyPr wrap="square">
            <a:spAutoFit/>
          </a:bodyPr>
          <a:lstStyle/>
          <a:p>
            <a:r>
              <a:rPr lang="en-GB" sz="3800" b="1" dirty="0" smtClean="0"/>
              <a:t>Why has the primary workforce declined?</a:t>
            </a:r>
            <a:endParaRPr lang="en-GB" sz="3800" b="1" dirty="0"/>
          </a:p>
        </p:txBody>
      </p:sp>
      <p:sp>
        <p:nvSpPr>
          <p:cNvPr id="3" name="Rectangle 2"/>
          <p:cNvSpPr/>
          <p:nvPr/>
        </p:nvSpPr>
        <p:spPr>
          <a:xfrm>
            <a:off x="89555" y="896894"/>
            <a:ext cx="8964891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>
                <a:solidFill>
                  <a:prstClr val="black"/>
                </a:solidFill>
              </a:rPr>
              <a:t>Agriculture: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</a:rPr>
              <a:t>Technological developments replace human labour*</a:t>
            </a:r>
            <a:r>
              <a:rPr lang="en-GB" sz="2000" dirty="0" smtClean="0">
                <a:solidFill>
                  <a:prstClr val="black"/>
                </a:solidFill>
              </a:rPr>
              <a:t>: mechanisation as well as new processes (e.g. controlling CO</a:t>
            </a:r>
            <a:r>
              <a:rPr lang="en-GB" sz="2000" baseline="-25000" dirty="0" smtClean="0">
                <a:solidFill>
                  <a:prstClr val="black"/>
                </a:solidFill>
              </a:rPr>
              <a:t>2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in glasshouses)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</a:rPr>
              <a:t>Increasing size of individual farms*</a:t>
            </a:r>
            <a:r>
              <a:rPr lang="en-GB" sz="2000" dirty="0" smtClean="0">
                <a:solidFill>
                  <a:prstClr val="black"/>
                </a:solidFill>
              </a:rPr>
              <a:t>: small family farms merge into large farms – 2012: 53% holdings &gt;20ha, 19% &gt;100ha, average size of all holdings 77ha.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</a:rPr>
              <a:t>Growth of factory farming*</a:t>
            </a:r>
            <a:r>
              <a:rPr lang="en-GB" sz="2000" dirty="0" smtClean="0">
                <a:solidFill>
                  <a:prstClr val="black"/>
                </a:solidFill>
              </a:rPr>
              <a:t>: not just animals but also salad vegetables which are picked, packed and priced in industrial units – also encouraged by supermarkets’ demand for cheap, reliable, uniform produce that relies on economies of scale and high inputs that can only be achieved on large farms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</a:rPr>
              <a:t>Demand for year-round crops</a:t>
            </a:r>
            <a:r>
              <a:rPr lang="en-GB" sz="2000" dirty="0" smtClean="0">
                <a:solidFill>
                  <a:prstClr val="black"/>
                </a:solidFill>
              </a:rPr>
              <a:t>: has increased need for imports (e.g. salad vegetables from Spain, flowers from Kenya…) often cheaper, therefore undercutting domestic production.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*often considered to indicate that agriculture has become more ‘industrialised’</a:t>
            </a:r>
          </a:p>
        </p:txBody>
      </p:sp>
    </p:spTree>
    <p:extLst>
      <p:ext uri="{BB962C8B-B14F-4D97-AF65-F5344CB8AC3E}">
        <p14:creationId xmlns:p14="http://schemas.microsoft.com/office/powerpoint/2010/main" val="402223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1168</Words>
  <Application>Microsoft Office PowerPoint</Application>
  <PresentationFormat>On-screen Show (4:3)</PresentationFormat>
  <Paragraphs>85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Changing Places</vt:lpstr>
      <vt:lpstr>What you need to know: content</vt:lpstr>
      <vt:lpstr>What you need to know: terms</vt:lpstr>
      <vt:lpstr>What are ‘rural’ areas?</vt:lpstr>
      <vt:lpstr>What are ‘rural’ areas?</vt:lpstr>
      <vt:lpstr>PowerPoint Presentation</vt:lpstr>
      <vt:lpstr>How has the economy of rural areas changed?</vt:lpstr>
      <vt:lpstr>Employment change in rural areas</vt:lpstr>
      <vt:lpstr>Why has the primary workforce declined?</vt:lpstr>
      <vt:lpstr>Why has the primary workforce declined?</vt:lpstr>
      <vt:lpstr>How are rural areas perceived – and why?</vt:lpstr>
      <vt:lpstr>Is the population declining in rural areas?</vt:lpstr>
      <vt:lpstr>Diversification in the countryside</vt:lpstr>
      <vt:lpstr>The consequences of rebranding</vt:lpstr>
    </vt:vector>
  </TitlesOfParts>
  <Company>Bishop Wordsworth's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Places:</dc:title>
  <dc:creator>setup-Software Setup Account</dc:creator>
  <cp:lastModifiedBy>setup-Software Setup Account</cp:lastModifiedBy>
  <cp:revision>76</cp:revision>
  <dcterms:created xsi:type="dcterms:W3CDTF">2016-11-30T19:46:43Z</dcterms:created>
  <dcterms:modified xsi:type="dcterms:W3CDTF">2017-02-02T13:42:49Z</dcterms:modified>
</cp:coreProperties>
</file>